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7" d="100"/>
          <a:sy n="47" d="100"/>
        </p:scale>
        <p:origin x="74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6/18/2017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6/18/2017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6/18/2017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6/18/2017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Reformed Theology?</a:t>
            </a:r>
            <a:endParaRPr lang="en-CA" dirty="0"/>
          </a:p>
        </p:txBody>
      </p:sp>
      <p:sp>
        <p:nvSpPr>
          <p:cNvPr id="3" name="Subtitle 2"/>
          <p:cNvSpPr>
            <a:spLocks noGrp="1"/>
          </p:cNvSpPr>
          <p:nvPr>
            <p:ph type="subTitle" idx="1"/>
          </p:nvPr>
        </p:nvSpPr>
        <p:spPr/>
        <p:txBody>
          <a:bodyPr/>
          <a:lstStyle/>
          <a:p>
            <a:r>
              <a:rPr lang="en-US" dirty="0" smtClean="0"/>
              <a:t>It’s Bigger Than You Might Think</a:t>
            </a:r>
            <a:endParaRPr lang="en-CA" dirty="0"/>
          </a:p>
        </p:txBody>
      </p:sp>
      <p:sp>
        <p:nvSpPr>
          <p:cNvPr id="4" name="TextBox 3"/>
          <p:cNvSpPr txBox="1"/>
          <p:nvPr/>
        </p:nvSpPr>
        <p:spPr>
          <a:xfrm>
            <a:off x="9362715" y="6268994"/>
            <a:ext cx="1655805" cy="276999"/>
          </a:xfrm>
          <a:prstGeom prst="rect">
            <a:avLst/>
          </a:prstGeom>
          <a:noFill/>
        </p:spPr>
        <p:txBody>
          <a:bodyPr wrap="square" rtlCol="0">
            <a:spAutoFit/>
          </a:bodyPr>
          <a:lstStyle/>
          <a:p>
            <a:r>
              <a:rPr lang="en-CA" sz="1200" dirty="0"/>
              <a:t>© </a:t>
            </a:r>
            <a:r>
              <a:rPr lang="en-CA" sz="1200" dirty="0" smtClean="0"/>
              <a:t>2017 Jared </a:t>
            </a:r>
            <a:r>
              <a:rPr lang="en-CA" sz="1200" dirty="0" err="1" smtClean="0"/>
              <a:t>Hiebert</a:t>
            </a:r>
            <a:endParaRPr lang="en-CA" sz="1200" dirty="0"/>
          </a:p>
        </p:txBody>
      </p:sp>
    </p:spTree>
    <p:extLst>
      <p:ext uri="{BB962C8B-B14F-4D97-AF65-F5344CB8AC3E}">
        <p14:creationId xmlns:p14="http://schemas.microsoft.com/office/powerpoint/2010/main" val="2060648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Sola Scriptura</a:t>
            </a:r>
            <a:r>
              <a:rPr lang="en-US" dirty="0"/>
              <a:t>: </a:t>
            </a:r>
            <a:r>
              <a:rPr lang="en-US" dirty="0" smtClean="0"/>
              <a:t>Four </a:t>
            </a:r>
            <a:r>
              <a:rPr lang="en-US" dirty="0"/>
              <a:t>clarifications</a:t>
            </a:r>
            <a:endParaRPr lang="en-CA" dirty="0"/>
          </a:p>
        </p:txBody>
      </p:sp>
      <p:sp>
        <p:nvSpPr>
          <p:cNvPr id="3" name="Content Placeholder 2"/>
          <p:cNvSpPr>
            <a:spLocks noGrp="1"/>
          </p:cNvSpPr>
          <p:nvPr>
            <p:ph idx="1"/>
          </p:nvPr>
        </p:nvSpPr>
        <p:spPr/>
        <p:txBody>
          <a:bodyPr>
            <a:normAutofit/>
          </a:bodyPr>
          <a:lstStyle/>
          <a:p>
            <a:pPr marL="457200" indent="-457200">
              <a:buFont typeface="+mj-lt"/>
              <a:buAutoNum type="arabicPeriod" startAt="2"/>
            </a:pPr>
            <a:r>
              <a:rPr lang="en-US" sz="2400" dirty="0" smtClean="0"/>
              <a:t>How does </a:t>
            </a:r>
            <a:r>
              <a:rPr lang="en-US" sz="2400" i="1" dirty="0" smtClean="0"/>
              <a:t>sola scriptura</a:t>
            </a:r>
            <a:r>
              <a:rPr lang="en-US" sz="2400" dirty="0" smtClean="0"/>
              <a:t> deal with tradition?</a:t>
            </a:r>
          </a:p>
          <a:p>
            <a:pPr marL="0" indent="0">
              <a:buNone/>
            </a:pPr>
            <a:r>
              <a:rPr lang="en-CA" sz="2400" dirty="0"/>
              <a:t>“To summarize the Reformation doctrine of sola Scriptura, or the Reformation doctrine of the relation between Scripture and tradition, we may say that Scripture is to be understood as the sole source of divine revelation; it is the only inspired, infallible, final, and authoritative norm of faith and practice. It is to be interpreted in and by the church; and it is to be interpreted within the hermeneutical context of the rule of faith.” </a:t>
            </a:r>
            <a:r>
              <a:rPr lang="en-CA" sz="2400" dirty="0" smtClean="0"/>
              <a:t>(Keith </a:t>
            </a:r>
            <a:r>
              <a:rPr lang="en-CA" sz="2400" dirty="0" err="1" smtClean="0"/>
              <a:t>Mathison</a:t>
            </a:r>
            <a:r>
              <a:rPr lang="en-CA" sz="2400" dirty="0"/>
              <a:t>)</a:t>
            </a:r>
          </a:p>
        </p:txBody>
      </p:sp>
    </p:spTree>
    <p:extLst>
      <p:ext uri="{BB962C8B-B14F-4D97-AF65-F5344CB8AC3E}">
        <p14:creationId xmlns:p14="http://schemas.microsoft.com/office/powerpoint/2010/main" val="199306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Sola Scriptura</a:t>
            </a:r>
            <a:r>
              <a:rPr lang="en-US" dirty="0"/>
              <a:t>: </a:t>
            </a:r>
            <a:r>
              <a:rPr lang="en-US" dirty="0" smtClean="0"/>
              <a:t>Four </a:t>
            </a:r>
            <a:r>
              <a:rPr lang="en-US" dirty="0"/>
              <a:t>clarifications</a:t>
            </a:r>
            <a:endParaRPr lang="en-CA" dirty="0"/>
          </a:p>
        </p:txBody>
      </p:sp>
      <p:sp>
        <p:nvSpPr>
          <p:cNvPr id="3" name="Content Placeholder 2"/>
          <p:cNvSpPr>
            <a:spLocks noGrp="1"/>
          </p:cNvSpPr>
          <p:nvPr>
            <p:ph idx="1"/>
          </p:nvPr>
        </p:nvSpPr>
        <p:spPr/>
        <p:txBody>
          <a:bodyPr>
            <a:normAutofit/>
          </a:bodyPr>
          <a:lstStyle/>
          <a:p>
            <a:pPr marL="457200" indent="-457200">
              <a:buFont typeface="+mj-lt"/>
              <a:buAutoNum type="arabicPeriod" startAt="3"/>
            </a:pPr>
            <a:r>
              <a:rPr lang="en-US" sz="2400" dirty="0" smtClean="0"/>
              <a:t>Does God still speak alongside Scripture?</a:t>
            </a:r>
          </a:p>
          <a:p>
            <a:pPr marL="0" indent="0">
              <a:buNone/>
            </a:pPr>
            <a:r>
              <a:rPr lang="en-CA" sz="2400" dirty="0"/>
              <a:t>In </a:t>
            </a:r>
            <a:r>
              <a:rPr lang="en-CA" sz="2400" dirty="0" smtClean="0"/>
              <a:t>essence this </a:t>
            </a:r>
            <a:r>
              <a:rPr lang="en-CA" sz="2400" dirty="0"/>
              <a:t>perspective is no different than the Catholic understanding of authority. But instead of tradition and Scripture being held as equal levels of authority, Scripture and the ‘speaking of God to me’ are equal levels of authority. </a:t>
            </a:r>
            <a:endParaRPr lang="en-US" sz="2400" dirty="0" smtClean="0"/>
          </a:p>
          <a:p>
            <a:pPr marL="457200" indent="-457200">
              <a:buFont typeface="+mj-lt"/>
              <a:buAutoNum type="arabicPeriod" startAt="3"/>
            </a:pPr>
            <a:r>
              <a:rPr lang="en-US" sz="2400" dirty="0" smtClean="0"/>
              <a:t>What about different interpretations? Doesn’t that destroy </a:t>
            </a:r>
            <a:r>
              <a:rPr lang="en-US" sz="2400" i="1" dirty="0" smtClean="0"/>
              <a:t>sola scriptura</a:t>
            </a:r>
            <a:r>
              <a:rPr lang="en-US" sz="2400" dirty="0" smtClean="0"/>
              <a:t>?</a:t>
            </a:r>
          </a:p>
          <a:p>
            <a:pPr marL="0" indent="0">
              <a:buNone/>
            </a:pPr>
            <a:r>
              <a:rPr lang="en-CA" sz="2400" dirty="0"/>
              <a:t>The Reformers believed that the corrective to multiple interpretations is to investigate the history of interpretation. </a:t>
            </a:r>
          </a:p>
        </p:txBody>
      </p:sp>
    </p:spTree>
    <p:extLst>
      <p:ext uri="{BB962C8B-B14F-4D97-AF65-F5344CB8AC3E}">
        <p14:creationId xmlns:p14="http://schemas.microsoft.com/office/powerpoint/2010/main" val="21999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a:t>
            </a:r>
            <a:r>
              <a:rPr lang="en-US" dirty="0"/>
              <a:t>S</a:t>
            </a:r>
            <a:r>
              <a:rPr lang="en-US" dirty="0" smtClean="0"/>
              <a:t>upremacy of God in ALL </a:t>
            </a:r>
            <a:r>
              <a:rPr lang="en-US" dirty="0"/>
              <a:t>T</a:t>
            </a:r>
            <a:r>
              <a:rPr lang="en-US" dirty="0" smtClean="0"/>
              <a:t>hings</a:t>
            </a:r>
            <a:endParaRPr lang="en-CA" dirty="0"/>
          </a:p>
        </p:txBody>
      </p:sp>
      <p:sp>
        <p:nvSpPr>
          <p:cNvPr id="3" name="Subtitle 2"/>
          <p:cNvSpPr>
            <a:spLocks noGrp="1"/>
          </p:cNvSpPr>
          <p:nvPr>
            <p:ph type="subTitle" idx="1"/>
          </p:nvPr>
        </p:nvSpPr>
        <p:spPr/>
        <p:txBody>
          <a:bodyPr/>
          <a:lstStyle/>
          <a:p>
            <a:endParaRPr lang="en-CA"/>
          </a:p>
        </p:txBody>
      </p:sp>
    </p:spTree>
    <p:extLst>
      <p:ext uri="{BB962C8B-B14F-4D97-AF65-F5344CB8AC3E}">
        <p14:creationId xmlns:p14="http://schemas.microsoft.com/office/powerpoint/2010/main" val="3479399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Supremacy of God in All things</a:t>
            </a:r>
            <a:endParaRPr lang="en-CA" dirty="0"/>
          </a:p>
        </p:txBody>
      </p:sp>
      <p:sp>
        <p:nvSpPr>
          <p:cNvPr id="3" name="Content Placeholder 2"/>
          <p:cNvSpPr>
            <a:spLocks noGrp="1"/>
          </p:cNvSpPr>
          <p:nvPr>
            <p:ph idx="1"/>
          </p:nvPr>
        </p:nvSpPr>
        <p:spPr/>
        <p:txBody>
          <a:bodyPr>
            <a:normAutofit fontScale="92500"/>
          </a:bodyPr>
          <a:lstStyle/>
          <a:p>
            <a:pPr marL="0" indent="0">
              <a:buNone/>
            </a:pPr>
            <a:r>
              <a:rPr lang="en-CA" sz="2400" dirty="0"/>
              <a:t>God has all life, glory, goodness, and blessedness in and of </a:t>
            </a:r>
            <a:r>
              <a:rPr lang="en-CA" sz="2400" dirty="0" smtClean="0"/>
              <a:t>himself. </a:t>
            </a:r>
            <a:r>
              <a:rPr lang="en-CA" sz="2400" dirty="0"/>
              <a:t>He alone is all-sufficient in and unto himself, nor does he need any of his creations or derive any glory from them. Rather, he manifests his own glory in, by, unto, and on </a:t>
            </a:r>
            <a:r>
              <a:rPr lang="en-CA" sz="2400" dirty="0" smtClean="0"/>
              <a:t>them. </a:t>
            </a:r>
            <a:r>
              <a:rPr lang="en-CA" sz="2400" dirty="0"/>
              <a:t>He is the only source of all being, by whom, through whom, and to whom everything </a:t>
            </a:r>
            <a:r>
              <a:rPr lang="en-CA" sz="2400" dirty="0" smtClean="0"/>
              <a:t>exists. </a:t>
            </a:r>
            <a:r>
              <a:rPr lang="en-CA" sz="2400" dirty="0"/>
              <a:t>He has completely sovereign dominion over all things and does with, to, or for them whatever he </a:t>
            </a:r>
            <a:r>
              <a:rPr lang="en-CA" sz="2400" dirty="0" smtClean="0"/>
              <a:t>pleases. </a:t>
            </a:r>
            <a:r>
              <a:rPr lang="en-CA" sz="2400" dirty="0"/>
              <a:t>Everything is revealed and completely open to </a:t>
            </a:r>
            <a:r>
              <a:rPr lang="en-CA" sz="2400" dirty="0" smtClean="0"/>
              <a:t>him. His </a:t>
            </a:r>
            <a:r>
              <a:rPr lang="en-CA" sz="2400" dirty="0"/>
              <a:t>knowledge is infinite, infallible, and does not depend on any created </a:t>
            </a:r>
            <a:r>
              <a:rPr lang="en-CA" sz="2400" dirty="0" smtClean="0"/>
              <a:t>being, </a:t>
            </a:r>
            <a:r>
              <a:rPr lang="en-CA" sz="2400" dirty="0"/>
              <a:t>so that to him nothing is conditional or </a:t>
            </a:r>
            <a:r>
              <a:rPr lang="en-CA" sz="2400" dirty="0" smtClean="0"/>
              <a:t>uncertain. </a:t>
            </a:r>
            <a:r>
              <a:rPr lang="en-CA" sz="2400" dirty="0"/>
              <a:t>He is completely holy in all his purposes, works, and </a:t>
            </a:r>
            <a:r>
              <a:rPr lang="en-CA" sz="2400" dirty="0" smtClean="0"/>
              <a:t>commands. </a:t>
            </a:r>
            <a:r>
              <a:rPr lang="en-CA" sz="2400" dirty="0"/>
              <a:t>To him is due whatever worship, service, or obedience he is pleased to require from angels, human beings, and all other </a:t>
            </a:r>
            <a:r>
              <a:rPr lang="en-CA" sz="2400" dirty="0" smtClean="0"/>
              <a:t>creatures.</a:t>
            </a:r>
          </a:p>
          <a:p>
            <a:pPr marL="0" indent="0" algn="r">
              <a:buNone/>
            </a:pPr>
            <a:r>
              <a:rPr lang="en-US" sz="2400" dirty="0" smtClean="0"/>
              <a:t>Westminster Confession, 2, 2</a:t>
            </a:r>
            <a:endParaRPr lang="en-CA" sz="2400" dirty="0"/>
          </a:p>
        </p:txBody>
      </p:sp>
    </p:spTree>
    <p:extLst>
      <p:ext uri="{BB962C8B-B14F-4D97-AF65-F5344CB8AC3E}">
        <p14:creationId xmlns:p14="http://schemas.microsoft.com/office/powerpoint/2010/main" val="1379906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do we mean by supremacy?</a:t>
            </a:r>
            <a:endParaRPr lang="en-CA" dirty="0"/>
          </a:p>
        </p:txBody>
      </p:sp>
      <p:sp>
        <p:nvSpPr>
          <p:cNvPr id="5" name="Content Placeholder 4"/>
          <p:cNvSpPr>
            <a:spLocks noGrp="1"/>
          </p:cNvSpPr>
          <p:nvPr>
            <p:ph idx="1"/>
          </p:nvPr>
        </p:nvSpPr>
        <p:spPr>
          <a:xfrm>
            <a:off x="913795" y="1949996"/>
            <a:ext cx="10363826" cy="4115351"/>
          </a:xfrm>
        </p:spPr>
        <p:txBody>
          <a:bodyPr>
            <a:normAutofit fontScale="92500" lnSpcReduction="10000"/>
          </a:bodyPr>
          <a:lstStyle/>
          <a:p>
            <a:pPr marL="0" indent="0">
              <a:buNone/>
            </a:pPr>
            <a:r>
              <a:rPr lang="en-US" sz="2600" dirty="0" smtClean="0">
                <a:effectLst/>
              </a:rPr>
              <a:t>“Yours, O LORD, is the greatness and the power and the glory and the victory and the majesty, for all that is in the heavens and in the earth is yours. Yours is the kingdom, O LORD, and you are exalted above all. Both riches and honor come from you, and you rule over all. In your hand are power and might, and in your hand it is to make great and to give strength to all”</a:t>
            </a:r>
          </a:p>
          <a:p>
            <a:pPr marL="0" indent="0" algn="r">
              <a:buNone/>
            </a:pPr>
            <a:r>
              <a:rPr lang="en-US" sz="2600" dirty="0" smtClean="0">
                <a:effectLst/>
              </a:rPr>
              <a:t>1 Chronicles 29:11-12</a:t>
            </a:r>
            <a:endParaRPr lang="en-CA" sz="2600" dirty="0" smtClean="0">
              <a:effectLst/>
            </a:endParaRPr>
          </a:p>
          <a:p>
            <a:pPr marL="0" indent="0" algn="ctr">
              <a:buNone/>
            </a:pPr>
            <a:endParaRPr lang="en-CA" sz="2600" dirty="0">
              <a:effectLst/>
            </a:endParaRPr>
          </a:p>
          <a:p>
            <a:pPr marL="0" indent="0">
              <a:buNone/>
            </a:pPr>
            <a:r>
              <a:rPr lang="en-CA" sz="2600" dirty="0" smtClean="0">
                <a:effectLst/>
              </a:rPr>
              <a:t>The </a:t>
            </a:r>
            <a:r>
              <a:rPr lang="en-CA" sz="2600" dirty="0">
                <a:effectLst/>
              </a:rPr>
              <a:t>sovereignty of God is his absolute, independent right of disposing of all creatures according to his own pleasure</a:t>
            </a:r>
            <a:r>
              <a:rPr lang="en-CA" sz="2600" dirty="0" smtClean="0">
                <a:effectLst/>
              </a:rPr>
              <a:t>.</a:t>
            </a:r>
          </a:p>
          <a:p>
            <a:pPr marL="0" indent="0" algn="r">
              <a:buNone/>
            </a:pPr>
            <a:r>
              <a:rPr lang="en-US" sz="2600" dirty="0" smtClean="0">
                <a:effectLst/>
              </a:rPr>
              <a:t>Jonathan Edwards</a:t>
            </a:r>
            <a:endParaRPr lang="en-CA" sz="2600" dirty="0" smtClean="0">
              <a:effectLst/>
            </a:endParaRPr>
          </a:p>
          <a:p>
            <a:endParaRPr lang="en-CA" sz="2600" dirty="0" smtClean="0"/>
          </a:p>
        </p:txBody>
      </p:sp>
    </p:spTree>
    <p:extLst>
      <p:ext uri="{BB962C8B-B14F-4D97-AF65-F5344CB8AC3E}">
        <p14:creationId xmlns:p14="http://schemas.microsoft.com/office/powerpoint/2010/main" val="404715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1000"/>
                                        <p:tgtEl>
                                          <p:spTgt spid="5">
                                            <p:txEl>
                                              <p:pRg st="3" end="3"/>
                                            </p:txEl>
                                          </p:spTgt>
                                        </p:tgtEl>
                                      </p:cBhvr>
                                    </p:animEffect>
                                    <p:anim calcmode="lin" valueType="num">
                                      <p:cBhvr>
                                        <p:cTn id="2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1000"/>
                                        <p:tgtEl>
                                          <p:spTgt spid="5">
                                            <p:txEl>
                                              <p:pRg st="4" end="4"/>
                                            </p:txEl>
                                          </p:spTgt>
                                        </p:tgtEl>
                                      </p:cBhvr>
                                    </p:animEffect>
                                    <p:anim calcmode="lin" valueType="num">
                                      <p:cBhvr>
                                        <p:cTn id="2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supremacy of God in ALL things</a:t>
            </a:r>
            <a:endParaRPr lang="en-CA" dirty="0"/>
          </a:p>
        </p:txBody>
      </p:sp>
      <p:sp>
        <p:nvSpPr>
          <p:cNvPr id="3" name="Content Placeholder 2"/>
          <p:cNvSpPr>
            <a:spLocks noGrp="1"/>
          </p:cNvSpPr>
          <p:nvPr>
            <p:ph idx="1"/>
          </p:nvPr>
        </p:nvSpPr>
        <p:spPr/>
        <p:txBody>
          <a:bodyPr>
            <a:normAutofit fontScale="85000" lnSpcReduction="20000"/>
          </a:bodyPr>
          <a:lstStyle/>
          <a:p>
            <a:pPr marL="36900" indent="0">
              <a:buNone/>
            </a:pPr>
            <a:r>
              <a:rPr lang="en-CA" sz="2800" dirty="0"/>
              <a:t>This means:</a:t>
            </a:r>
          </a:p>
          <a:p>
            <a:r>
              <a:rPr lang="en-CA" sz="2800" dirty="0"/>
              <a:t>God is under no external constraints of any kind as he relates to his creation</a:t>
            </a:r>
          </a:p>
          <a:p>
            <a:r>
              <a:rPr lang="en-CA" sz="2800" dirty="0"/>
              <a:t>The only constraints he is under are his nature and will</a:t>
            </a:r>
          </a:p>
          <a:p>
            <a:r>
              <a:rPr lang="en-CA" sz="2800" dirty="0"/>
              <a:t>God’s sovereignty applies to </a:t>
            </a:r>
            <a:r>
              <a:rPr lang="en-CA" sz="2800" b="1" dirty="0"/>
              <a:t>all</a:t>
            </a:r>
            <a:r>
              <a:rPr lang="en-CA" sz="2800" dirty="0"/>
              <a:t> things – including salvation</a:t>
            </a:r>
            <a:endParaRPr lang="en-CA" sz="2600" dirty="0" smtClean="0">
              <a:effectLst/>
            </a:endParaRPr>
          </a:p>
          <a:p>
            <a:pPr marL="36900" indent="0">
              <a:buNone/>
            </a:pPr>
            <a:endParaRPr lang="en-CA" sz="2400" dirty="0" smtClean="0">
              <a:effectLst/>
            </a:endParaRPr>
          </a:p>
          <a:p>
            <a:pPr marL="36900" indent="0">
              <a:buNone/>
            </a:pPr>
            <a:r>
              <a:rPr lang="en-CA" sz="2800" dirty="0" smtClean="0">
                <a:effectLst/>
              </a:rPr>
              <a:t>God </a:t>
            </a:r>
            <a:r>
              <a:rPr lang="en-CA" sz="2800" dirty="0">
                <a:effectLst/>
              </a:rPr>
              <a:t>is the creator and therefore the owner, possessor, and Lord of all things, apart from him there is no existence or ownership. He alone has absolute authority. Always and everywhere his will decides. . . That will is the final ground of all things, of their being, and of their being as they are. </a:t>
            </a:r>
            <a:endParaRPr lang="en-CA" sz="2800" dirty="0" smtClean="0">
              <a:effectLst/>
            </a:endParaRPr>
          </a:p>
          <a:p>
            <a:pPr marL="36900" indent="0" algn="r">
              <a:buNone/>
            </a:pPr>
            <a:r>
              <a:rPr lang="en-CA" sz="2800" dirty="0" smtClean="0">
                <a:effectLst/>
              </a:rPr>
              <a:t>Herman Bavinck, </a:t>
            </a:r>
            <a:r>
              <a:rPr lang="en-CA" sz="2800" i="1" dirty="0" smtClean="0">
                <a:effectLst/>
              </a:rPr>
              <a:t>Reformed </a:t>
            </a:r>
            <a:r>
              <a:rPr lang="en-CA" sz="2800" i="1" dirty="0" err="1">
                <a:effectLst/>
              </a:rPr>
              <a:t>Dogmatics</a:t>
            </a:r>
            <a:r>
              <a:rPr lang="en-CA" sz="2800" i="1" dirty="0">
                <a:effectLst/>
              </a:rPr>
              <a:t>: God and </a:t>
            </a:r>
            <a:r>
              <a:rPr lang="en-CA" sz="2800" i="1" dirty="0" smtClean="0">
                <a:effectLst/>
              </a:rPr>
              <a:t>Creation</a:t>
            </a:r>
            <a:endParaRPr lang="en-CA" sz="2800" dirty="0"/>
          </a:p>
        </p:txBody>
      </p:sp>
    </p:spTree>
    <p:extLst>
      <p:ext uri="{BB962C8B-B14F-4D97-AF65-F5344CB8AC3E}">
        <p14:creationId xmlns:p14="http://schemas.microsoft.com/office/powerpoint/2010/main" val="29138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all agree…</a:t>
            </a:r>
            <a:endParaRPr lang="en-CA" dirty="0"/>
          </a:p>
        </p:txBody>
      </p:sp>
      <p:sp>
        <p:nvSpPr>
          <p:cNvPr id="4" name="Content Placeholder 3"/>
          <p:cNvSpPr>
            <a:spLocks noGrp="1"/>
          </p:cNvSpPr>
          <p:nvPr>
            <p:ph sz="half" idx="1"/>
          </p:nvPr>
        </p:nvSpPr>
        <p:spPr>
          <a:xfrm>
            <a:off x="913795" y="1732448"/>
            <a:ext cx="5060497" cy="4716478"/>
          </a:xfrm>
        </p:spPr>
        <p:txBody>
          <a:bodyPr>
            <a:normAutofit fontScale="92500" lnSpcReduction="10000"/>
          </a:bodyPr>
          <a:lstStyle/>
          <a:p>
            <a:pPr marL="36900" indent="0">
              <a:buNone/>
            </a:pPr>
            <a:r>
              <a:rPr lang="en-US" sz="2400" b="1" dirty="0" err="1" smtClean="0"/>
              <a:t>Arminians</a:t>
            </a:r>
            <a:r>
              <a:rPr lang="en-US" sz="2400" b="1" dirty="0" smtClean="0"/>
              <a:t>:</a:t>
            </a:r>
          </a:p>
          <a:p>
            <a:r>
              <a:rPr lang="en-US" sz="2400" dirty="0" smtClean="0"/>
              <a:t>The issue is NOT </a:t>
            </a:r>
            <a:r>
              <a:rPr lang="en-US" sz="2400" i="1" dirty="0" smtClean="0"/>
              <a:t>that</a:t>
            </a:r>
            <a:r>
              <a:rPr lang="en-US" sz="2400" dirty="0" smtClean="0"/>
              <a:t> God is in control, but </a:t>
            </a:r>
            <a:r>
              <a:rPr lang="en-US" sz="2400" i="1" dirty="0" smtClean="0"/>
              <a:t>how</a:t>
            </a:r>
            <a:r>
              <a:rPr lang="en-US" sz="2400" dirty="0" smtClean="0"/>
              <a:t> he exercises that control. (General vs. specific sovereignty)</a:t>
            </a:r>
          </a:p>
          <a:p>
            <a:r>
              <a:rPr lang="en-US" sz="2400" dirty="0" smtClean="0"/>
              <a:t>God is in control of his directives; beyond that his control is (merely) permissive but not determinative.</a:t>
            </a:r>
          </a:p>
          <a:p>
            <a:r>
              <a:rPr lang="en-US" sz="2400" dirty="0" smtClean="0"/>
              <a:t>“God may and no doubt sometimes does bring about some event by placing people in circumstances where he knows what they will freely do because he needs them to do that for his plan to be fulfilled.” (Olson)</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52431" y="2193925"/>
            <a:ext cx="3978275" cy="3978275"/>
          </a:xfrm>
        </p:spPr>
      </p:pic>
    </p:spTree>
    <p:extLst>
      <p:ext uri="{BB962C8B-B14F-4D97-AF65-F5344CB8AC3E}">
        <p14:creationId xmlns:p14="http://schemas.microsoft.com/office/powerpoint/2010/main" val="42461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All Agree…</a:t>
            </a:r>
            <a:endParaRPr lang="en-CA" dirty="0"/>
          </a:p>
        </p:txBody>
      </p:sp>
      <p:sp>
        <p:nvSpPr>
          <p:cNvPr id="3" name="Content Placeholder 2"/>
          <p:cNvSpPr>
            <a:spLocks noGrp="1"/>
          </p:cNvSpPr>
          <p:nvPr>
            <p:ph idx="1"/>
          </p:nvPr>
        </p:nvSpPr>
        <p:spPr/>
        <p:txBody>
          <a:bodyPr>
            <a:normAutofit/>
          </a:bodyPr>
          <a:lstStyle/>
          <a:p>
            <a:pPr marL="36900" indent="0">
              <a:buNone/>
            </a:pPr>
            <a:r>
              <a:rPr lang="en-US" sz="2400" dirty="0" smtClean="0"/>
              <a:t>Arminian theologian Roger Olson articulates what he calls “a relational view of God’s sovereignty”:</a:t>
            </a:r>
          </a:p>
          <a:p>
            <a:pPr marL="36900" indent="0">
              <a:buNone/>
            </a:pPr>
            <a:endParaRPr lang="en-US" sz="2400" dirty="0" smtClean="0"/>
          </a:p>
          <a:p>
            <a:pPr marL="36900" indent="0">
              <a:buNone/>
            </a:pPr>
            <a:r>
              <a:rPr lang="en-CA" sz="2400" dirty="0" smtClean="0">
                <a:effectLst/>
              </a:rPr>
              <a:t>“a </a:t>
            </a:r>
            <a:r>
              <a:rPr lang="en-CA" sz="2400" dirty="0">
                <a:effectLst/>
              </a:rPr>
              <a:t>relational view of God’s sovereignty is one that regards God’s will as settled in terms of the intentions of his character but open and flexible in terms of the ways in which he acts because he allows himself to be acted upon. Only such a view of God’s sovereignty does justice to the whole of the biblical drama, to God as personal, to human persons as responsible actors and potential partners with God in God’s mission</a:t>
            </a:r>
            <a:r>
              <a:rPr lang="en-CA" sz="2400" dirty="0" smtClean="0">
                <a:effectLst/>
              </a:rPr>
              <a:t>.”</a:t>
            </a:r>
            <a:endParaRPr lang="en-CA" sz="2400" dirty="0"/>
          </a:p>
        </p:txBody>
      </p:sp>
    </p:spTree>
    <p:extLst>
      <p:ext uri="{BB962C8B-B14F-4D97-AF65-F5344CB8AC3E}">
        <p14:creationId xmlns:p14="http://schemas.microsoft.com/office/powerpoint/2010/main" val="515078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Supremacy of God in Salvation</a:t>
            </a:r>
            <a:endParaRPr lang="en-CA" dirty="0"/>
          </a:p>
        </p:txBody>
      </p:sp>
      <p:sp>
        <p:nvSpPr>
          <p:cNvPr id="3" name="Content Placeholder 2"/>
          <p:cNvSpPr>
            <a:spLocks noGrp="1"/>
          </p:cNvSpPr>
          <p:nvPr>
            <p:ph idx="1"/>
          </p:nvPr>
        </p:nvSpPr>
        <p:spPr/>
        <p:txBody>
          <a:bodyPr>
            <a:normAutofit/>
          </a:bodyPr>
          <a:lstStyle/>
          <a:p>
            <a:r>
              <a:rPr lang="en-CA" sz="2400" dirty="0" smtClean="0"/>
              <a:t>Edwards – “</a:t>
            </a:r>
            <a:r>
              <a:rPr lang="en-CA" sz="2400" dirty="0" smtClean="0">
                <a:effectLst/>
              </a:rPr>
              <a:t>it </a:t>
            </a:r>
            <a:r>
              <a:rPr lang="en-CA" sz="2400" dirty="0">
                <a:effectLst/>
              </a:rPr>
              <a:t>[God’s Sovereignty] implies that God can either bestow salvation on any of the children of men, or refuse it, without any prejudice to the glory of any of his attributes, except where he has been pleased to declare, that he will or will not bestow it</a:t>
            </a:r>
            <a:r>
              <a:rPr lang="en-CA" sz="2400" dirty="0" smtClean="0">
                <a:effectLst/>
              </a:rPr>
              <a:t>.”</a:t>
            </a:r>
          </a:p>
          <a:p>
            <a:r>
              <a:rPr lang="en-CA" sz="2400" dirty="0" smtClean="0">
                <a:effectLst/>
              </a:rPr>
              <a:t>Three key texts in relating Gods supremacy in all things to salvation:</a:t>
            </a:r>
          </a:p>
          <a:p>
            <a:pPr lvl="1"/>
            <a:r>
              <a:rPr lang="en-CA" sz="2400" dirty="0" smtClean="0">
                <a:effectLst/>
              </a:rPr>
              <a:t>Ephesians 1</a:t>
            </a:r>
          </a:p>
          <a:p>
            <a:pPr lvl="1"/>
            <a:r>
              <a:rPr lang="en-CA" sz="2400" dirty="0" smtClean="0">
                <a:effectLst/>
              </a:rPr>
              <a:t>Romans 9</a:t>
            </a:r>
          </a:p>
          <a:p>
            <a:pPr lvl="1"/>
            <a:r>
              <a:rPr lang="en-CA" sz="2400" dirty="0" smtClean="0">
                <a:effectLst/>
              </a:rPr>
              <a:t>John 6</a:t>
            </a:r>
            <a:r>
              <a:rPr lang="en-CA" dirty="0"/>
              <a:t/>
            </a:r>
            <a:br>
              <a:rPr lang="en-CA" dirty="0"/>
            </a:br>
            <a:endParaRPr lang="en-CA" dirty="0"/>
          </a:p>
          <a:p>
            <a:endParaRPr lang="en-CA" dirty="0"/>
          </a:p>
        </p:txBody>
      </p:sp>
    </p:spTree>
    <p:extLst>
      <p:ext uri="{BB962C8B-B14F-4D97-AF65-F5344CB8AC3E}">
        <p14:creationId xmlns:p14="http://schemas.microsoft.com/office/powerpoint/2010/main" val="177593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Doctrines of Grace</a:t>
            </a:r>
            <a:endParaRPr lang="en-CA" dirty="0"/>
          </a:p>
        </p:txBody>
      </p:sp>
      <p:sp>
        <p:nvSpPr>
          <p:cNvPr id="4" name="Text Placeholder 3"/>
          <p:cNvSpPr>
            <a:spLocks noGrp="1"/>
          </p:cNvSpPr>
          <p:nvPr>
            <p:ph type="subTitle" idx="1"/>
          </p:nvPr>
        </p:nvSpPr>
        <p:spPr/>
        <p:txBody>
          <a:bodyPr/>
          <a:lstStyle/>
          <a:p>
            <a:r>
              <a:rPr lang="en-US" dirty="0" smtClean="0"/>
              <a:t>TULIP</a:t>
            </a:r>
            <a:endParaRPr lang="en-CA" dirty="0"/>
          </a:p>
        </p:txBody>
      </p:sp>
    </p:spTree>
    <p:extLst>
      <p:ext uri="{BB962C8B-B14F-4D97-AF65-F5344CB8AC3E}">
        <p14:creationId xmlns:p14="http://schemas.microsoft.com/office/powerpoint/2010/main" val="838804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5 </a:t>
            </a:r>
            <a:r>
              <a:rPr lang="en-US" dirty="0" err="1" smtClean="0"/>
              <a:t>Solas</a:t>
            </a:r>
            <a:endParaRPr lang="en-CA" dirty="0"/>
          </a:p>
        </p:txBody>
      </p:sp>
      <p:sp>
        <p:nvSpPr>
          <p:cNvPr id="5" name="Subtitle 4"/>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32764104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CA" dirty="0"/>
          </a:p>
        </p:txBody>
      </p:sp>
      <p:sp>
        <p:nvSpPr>
          <p:cNvPr id="3" name="Content Placeholder 2"/>
          <p:cNvSpPr>
            <a:spLocks noGrp="1"/>
          </p:cNvSpPr>
          <p:nvPr>
            <p:ph idx="1"/>
          </p:nvPr>
        </p:nvSpPr>
        <p:spPr>
          <a:xfrm>
            <a:off x="913795" y="1732449"/>
            <a:ext cx="10353762" cy="4749994"/>
          </a:xfrm>
        </p:spPr>
        <p:txBody>
          <a:bodyPr>
            <a:normAutofit fontScale="92500"/>
          </a:bodyPr>
          <a:lstStyle/>
          <a:p>
            <a:r>
              <a:rPr lang="en-US" sz="2400" b="1" u="sng" dirty="0" smtClean="0"/>
              <a:t>T</a:t>
            </a:r>
            <a:r>
              <a:rPr lang="en-US" sz="2400" u="sng" dirty="0" smtClean="0"/>
              <a:t>otal depravity</a:t>
            </a:r>
            <a:r>
              <a:rPr lang="en-US" sz="2400" dirty="0" smtClean="0"/>
              <a:t> – </a:t>
            </a:r>
            <a:r>
              <a:rPr lang="en-US" sz="2400" b="1" dirty="0" smtClean="0"/>
              <a:t>Radical corruption </a:t>
            </a:r>
            <a:r>
              <a:rPr lang="en-US" sz="2400" dirty="0" smtClean="0"/>
              <a:t>– </a:t>
            </a:r>
            <a:r>
              <a:rPr lang="en-CA" sz="2400" dirty="0" smtClean="0">
                <a:effectLst/>
              </a:rPr>
              <a:t>Due to Adam’s sin, human nature is corrupt, and every person stands condemned in God’s sight. If God does not act directly upon an individual, that person has no hope of being saved.</a:t>
            </a:r>
            <a:endParaRPr lang="en-US" sz="2400" dirty="0" smtClean="0"/>
          </a:p>
          <a:p>
            <a:r>
              <a:rPr lang="en-US" sz="2400" b="1" u="sng" dirty="0" smtClean="0"/>
              <a:t>U</a:t>
            </a:r>
            <a:r>
              <a:rPr lang="en-US" sz="2400" u="sng" dirty="0" smtClean="0"/>
              <a:t>nconditional election</a:t>
            </a:r>
            <a:r>
              <a:rPr lang="en-US" sz="2400" dirty="0" smtClean="0"/>
              <a:t> – </a:t>
            </a:r>
            <a:r>
              <a:rPr lang="en-US" sz="2400" b="1" dirty="0" smtClean="0"/>
              <a:t>Sovereign election </a:t>
            </a:r>
            <a:r>
              <a:rPr lang="en-US" sz="2400" dirty="0" smtClean="0"/>
              <a:t>– God elects certain persons to be saved, based solely upon </a:t>
            </a:r>
            <a:r>
              <a:rPr lang="en-US" sz="2400" i="1" dirty="0" smtClean="0"/>
              <a:t>his</a:t>
            </a:r>
            <a:r>
              <a:rPr lang="en-US" sz="2400" dirty="0" smtClean="0"/>
              <a:t> determination, apart from anything the person may do or not do.</a:t>
            </a:r>
          </a:p>
          <a:p>
            <a:r>
              <a:rPr lang="en-US" sz="2400" b="1" u="sng" dirty="0" smtClean="0"/>
              <a:t>L</a:t>
            </a:r>
            <a:r>
              <a:rPr lang="en-US" sz="2400" u="sng" dirty="0" smtClean="0"/>
              <a:t>imited atonement</a:t>
            </a:r>
            <a:r>
              <a:rPr lang="en-US" sz="2400" dirty="0" smtClean="0"/>
              <a:t> – </a:t>
            </a:r>
            <a:r>
              <a:rPr lang="en-US" sz="2400" b="1" dirty="0" smtClean="0"/>
              <a:t>Particular redemption </a:t>
            </a:r>
            <a:r>
              <a:rPr lang="en-US" sz="2400" dirty="0" smtClean="0"/>
              <a:t>– The full, saving work of Christ is directed specifically to the elect.</a:t>
            </a:r>
          </a:p>
          <a:p>
            <a:r>
              <a:rPr lang="en-US" sz="2400" b="1" u="sng" dirty="0" smtClean="0"/>
              <a:t>I</a:t>
            </a:r>
            <a:r>
              <a:rPr lang="en-US" sz="2400" u="sng" dirty="0" smtClean="0"/>
              <a:t>rresistible grace</a:t>
            </a:r>
            <a:r>
              <a:rPr lang="en-US" sz="2400" dirty="0" smtClean="0"/>
              <a:t> – </a:t>
            </a:r>
            <a:r>
              <a:rPr lang="en-US" sz="2400" b="1" dirty="0" smtClean="0"/>
              <a:t>Effectual calling </a:t>
            </a:r>
            <a:r>
              <a:rPr lang="en-US" sz="2400" dirty="0" smtClean="0"/>
              <a:t>– God acts in grace upon the elect so that they are able to come to faith in him (regeneration). They do not resists this movement of the Spirit.</a:t>
            </a:r>
          </a:p>
          <a:p>
            <a:r>
              <a:rPr lang="en-US" sz="2400" b="1" u="sng" dirty="0" smtClean="0"/>
              <a:t>P</a:t>
            </a:r>
            <a:r>
              <a:rPr lang="en-US" sz="2400" u="sng" dirty="0" smtClean="0"/>
              <a:t>erseverance of the Saints</a:t>
            </a:r>
            <a:r>
              <a:rPr lang="en-US" sz="2400" dirty="0" smtClean="0"/>
              <a:t> – </a:t>
            </a:r>
            <a:r>
              <a:rPr lang="en-US" sz="2400" b="1" dirty="0" smtClean="0"/>
              <a:t>Preservation of the Saints </a:t>
            </a:r>
            <a:r>
              <a:rPr lang="en-US" sz="2400" dirty="0" smtClean="0"/>
              <a:t>– God ensures that his people will remain his saved people throughout their lifetime.</a:t>
            </a:r>
          </a:p>
        </p:txBody>
      </p:sp>
    </p:spTree>
    <p:extLst>
      <p:ext uri="{BB962C8B-B14F-4D97-AF65-F5344CB8AC3E}">
        <p14:creationId xmlns:p14="http://schemas.microsoft.com/office/powerpoint/2010/main" val="16793397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CA" dirty="0"/>
          </a:p>
        </p:txBody>
      </p:sp>
      <p:sp>
        <p:nvSpPr>
          <p:cNvPr id="3" name="Content Placeholder 2"/>
          <p:cNvSpPr>
            <a:spLocks noGrp="1"/>
          </p:cNvSpPr>
          <p:nvPr>
            <p:ph idx="1"/>
          </p:nvPr>
        </p:nvSpPr>
        <p:spPr>
          <a:xfrm>
            <a:off x="913774" y="2367092"/>
            <a:ext cx="10363826" cy="3767008"/>
          </a:xfrm>
        </p:spPr>
        <p:txBody>
          <a:bodyPr>
            <a:normAutofit/>
          </a:bodyPr>
          <a:lstStyle/>
          <a:p>
            <a:r>
              <a:rPr lang="en-US" sz="2400" dirty="0" smtClean="0"/>
              <a:t>The Reformed understanding of salvation is </a:t>
            </a:r>
            <a:r>
              <a:rPr lang="en-US" sz="2400" b="1" dirty="0" smtClean="0"/>
              <a:t>NOT</a:t>
            </a:r>
            <a:r>
              <a:rPr lang="en-US" sz="2400" dirty="0" smtClean="0"/>
              <a:t> a product of an external system, nor is it attributed to only a few theologians, nor is it the implication of a narrow view of God, nor is it the result of a philosophical system, nor is it the result of over-emphasizing a few proof-texts.</a:t>
            </a:r>
          </a:p>
          <a:p>
            <a:r>
              <a:rPr lang="en-US" sz="2400" dirty="0" smtClean="0"/>
              <a:t>It is, </a:t>
            </a:r>
            <a:r>
              <a:rPr lang="en-US" sz="2400" b="1" dirty="0" smtClean="0"/>
              <a:t>instead</a:t>
            </a:r>
            <a:r>
              <a:rPr lang="en-US" sz="2400" dirty="0" smtClean="0"/>
              <a:t>, a result of biblical realities, from Genesis to Revelation, properly understood. </a:t>
            </a:r>
            <a:endParaRPr lang="en-CA" sz="2400" dirty="0" smtClean="0"/>
          </a:p>
        </p:txBody>
      </p:sp>
    </p:spTree>
    <p:extLst>
      <p:ext uri="{BB962C8B-B14F-4D97-AF65-F5344CB8AC3E}">
        <p14:creationId xmlns:p14="http://schemas.microsoft.com/office/powerpoint/2010/main" val="174374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CA" dirty="0"/>
          </a:p>
        </p:txBody>
      </p:sp>
      <p:sp>
        <p:nvSpPr>
          <p:cNvPr id="3" name="Content Placeholder 2"/>
          <p:cNvSpPr>
            <a:spLocks noGrp="1"/>
          </p:cNvSpPr>
          <p:nvPr>
            <p:ph idx="1"/>
          </p:nvPr>
        </p:nvSpPr>
        <p:spPr>
          <a:xfrm>
            <a:off x="1069848" y="2121407"/>
            <a:ext cx="10058400" cy="4516459"/>
          </a:xfrm>
        </p:spPr>
        <p:txBody>
          <a:bodyPr>
            <a:normAutofit/>
          </a:bodyPr>
          <a:lstStyle/>
          <a:p>
            <a:pPr marL="0" indent="0">
              <a:buNone/>
            </a:pPr>
            <a:endParaRPr lang="en-CA" sz="2400" dirty="0" smtClean="0"/>
          </a:p>
          <a:p>
            <a:pPr marL="0" indent="0">
              <a:buNone/>
            </a:pPr>
            <a:r>
              <a:rPr lang="en-CA" sz="2400" dirty="0" smtClean="0"/>
              <a:t>These </a:t>
            </a:r>
            <a:r>
              <a:rPr lang="en-CA" sz="2400" dirty="0"/>
              <a:t>five points do not define for us what the Reformed Faith or Calvinism is. The Reformed Faith is a system of truth and is much more comprehensive than any five points that might be enumerated, however important in it or essential to it these five points might be. In these five points attacked by the </a:t>
            </a:r>
            <a:r>
              <a:rPr lang="en-CA" sz="2400" dirty="0" err="1"/>
              <a:t>Arminians</a:t>
            </a:r>
            <a:r>
              <a:rPr lang="en-CA" sz="2400" dirty="0"/>
              <a:t>, however, the system of truth known as Calvinism may said to be crystallized. </a:t>
            </a:r>
            <a:endParaRPr lang="en-CA" sz="2400" dirty="0" smtClean="0"/>
          </a:p>
          <a:p>
            <a:pPr marL="0" indent="0">
              <a:buNone/>
            </a:pPr>
            <a:endParaRPr lang="en-CA" sz="2400" dirty="0"/>
          </a:p>
          <a:p>
            <a:pPr marL="0" indent="0" algn="r">
              <a:buNone/>
            </a:pPr>
            <a:r>
              <a:rPr lang="en-US" sz="2400" dirty="0" smtClean="0"/>
              <a:t>John Murray</a:t>
            </a:r>
            <a:endParaRPr lang="en-CA" sz="2400" dirty="0"/>
          </a:p>
        </p:txBody>
      </p:sp>
    </p:spTree>
    <p:extLst>
      <p:ext uri="{BB962C8B-B14F-4D97-AF65-F5344CB8AC3E}">
        <p14:creationId xmlns:p14="http://schemas.microsoft.com/office/powerpoint/2010/main" val="4284289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CA" dirty="0"/>
          </a:p>
        </p:txBody>
      </p:sp>
      <p:sp>
        <p:nvSpPr>
          <p:cNvPr id="5" name="Content Placeholder 4"/>
          <p:cNvSpPr>
            <a:spLocks noGrp="1"/>
          </p:cNvSpPr>
          <p:nvPr>
            <p:ph idx="1"/>
          </p:nvPr>
        </p:nvSpPr>
        <p:spPr>
          <a:xfrm>
            <a:off x="913795" y="1732449"/>
            <a:ext cx="10353762" cy="4636267"/>
          </a:xfrm>
        </p:spPr>
        <p:txBody>
          <a:bodyPr>
            <a:normAutofit fontScale="85000" lnSpcReduction="10000"/>
          </a:bodyPr>
          <a:lstStyle/>
          <a:p>
            <a:pPr marL="0" indent="0" algn="ctr">
              <a:buNone/>
            </a:pPr>
            <a:endParaRPr lang="en-CA" dirty="0" smtClean="0">
              <a:effectLst/>
            </a:endParaRPr>
          </a:p>
          <a:p>
            <a:pPr marL="0" indent="0" algn="ctr">
              <a:buNone/>
            </a:pPr>
            <a:endParaRPr lang="en-CA" dirty="0" smtClean="0">
              <a:effectLst/>
            </a:endParaRPr>
          </a:p>
          <a:p>
            <a:pPr marL="0" indent="0">
              <a:buNone/>
            </a:pPr>
            <a:r>
              <a:rPr lang="en-CA" sz="2800" dirty="0" smtClean="0">
                <a:effectLst/>
              </a:rPr>
              <a:t>The </a:t>
            </a:r>
            <a:r>
              <a:rPr lang="en-CA" sz="2800" dirty="0">
                <a:effectLst/>
              </a:rPr>
              <a:t>key difference between a </a:t>
            </a:r>
            <a:r>
              <a:rPr lang="en-CA" sz="2800" b="1" dirty="0">
                <a:effectLst/>
              </a:rPr>
              <a:t>Calvinist</a:t>
            </a:r>
            <a:r>
              <a:rPr lang="en-CA" sz="2800" dirty="0">
                <a:effectLst/>
              </a:rPr>
              <a:t> and an </a:t>
            </a:r>
            <a:r>
              <a:rPr lang="en-CA" sz="2800" b="1" dirty="0">
                <a:effectLst/>
              </a:rPr>
              <a:t>Arminian</a:t>
            </a:r>
            <a:r>
              <a:rPr lang="en-CA" sz="2800" dirty="0">
                <a:effectLst/>
              </a:rPr>
              <a:t> is how they understand how we get saved; that is, how we move from a condition of spiritual unbelief to a condition of heartfelt belief or faith in Christ. And the key difference is this: </a:t>
            </a:r>
            <a:r>
              <a:rPr lang="en-CA" sz="2800" b="1" dirty="0">
                <a:effectLst/>
              </a:rPr>
              <a:t>Calvinists</a:t>
            </a:r>
            <a:r>
              <a:rPr lang="en-CA" sz="2800" dirty="0">
                <a:effectLst/>
              </a:rPr>
              <a:t> believe that God has to produce in us the decisive desire for Christ. And </a:t>
            </a:r>
            <a:r>
              <a:rPr lang="en-CA" sz="2800" b="1" dirty="0" err="1">
                <a:effectLst/>
              </a:rPr>
              <a:t>Arminians</a:t>
            </a:r>
            <a:r>
              <a:rPr lang="en-CA" sz="2800" dirty="0">
                <a:effectLst/>
              </a:rPr>
              <a:t> believe we must produce in ourselves the decisive desire for Christ. The </a:t>
            </a:r>
            <a:r>
              <a:rPr lang="en-CA" sz="2800" b="1" dirty="0" err="1">
                <a:effectLst/>
              </a:rPr>
              <a:t>Arminians</a:t>
            </a:r>
            <a:r>
              <a:rPr lang="en-CA" sz="2800" dirty="0">
                <a:effectLst/>
              </a:rPr>
              <a:t> say that God helps us. He helps all people, but we provide the last, decisive impetus and desire for that belief</a:t>
            </a:r>
            <a:r>
              <a:rPr lang="en-CA" sz="2800" dirty="0" smtClean="0">
                <a:effectLst/>
              </a:rPr>
              <a:t>.</a:t>
            </a:r>
          </a:p>
          <a:p>
            <a:pPr marL="0" indent="0" algn="ctr">
              <a:buNone/>
            </a:pPr>
            <a:endParaRPr lang="en-CA" sz="2600" dirty="0" smtClean="0">
              <a:effectLst/>
            </a:endParaRPr>
          </a:p>
          <a:p>
            <a:pPr marL="0" indent="0" algn="r">
              <a:buNone/>
            </a:pPr>
            <a:r>
              <a:rPr lang="en-US" sz="2600" dirty="0" smtClean="0">
                <a:effectLst/>
              </a:rPr>
              <a:t>John Piper</a:t>
            </a:r>
            <a:endParaRPr lang="en-CA" sz="2600" dirty="0">
              <a:effectLst/>
            </a:endParaRPr>
          </a:p>
          <a:p>
            <a:r>
              <a:rPr lang="en-CA" dirty="0"/>
              <a:t/>
            </a:r>
            <a:br>
              <a:rPr lang="en-CA" dirty="0"/>
            </a:br>
            <a:endParaRPr lang="en-CA" dirty="0"/>
          </a:p>
        </p:txBody>
      </p:sp>
    </p:spTree>
    <p:extLst>
      <p:ext uri="{BB962C8B-B14F-4D97-AF65-F5344CB8AC3E}">
        <p14:creationId xmlns:p14="http://schemas.microsoft.com/office/powerpoint/2010/main" val="3596564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a:t>
            </a:r>
            <a:endParaRPr lang="en-CA" dirty="0"/>
          </a:p>
        </p:txBody>
      </p:sp>
      <p:sp>
        <p:nvSpPr>
          <p:cNvPr id="3" name="Text Placeholder 2"/>
          <p:cNvSpPr>
            <a:spLocks noGrp="1"/>
          </p:cNvSpPr>
          <p:nvPr>
            <p:ph type="body" idx="1"/>
          </p:nvPr>
        </p:nvSpPr>
        <p:spPr/>
        <p:txBody>
          <a:bodyPr/>
          <a:lstStyle/>
          <a:p>
            <a:r>
              <a:rPr lang="en-US" dirty="0" smtClean="0"/>
              <a:t>aka. Total Depravity</a:t>
            </a:r>
            <a:endParaRPr lang="en-CA" dirty="0"/>
          </a:p>
        </p:txBody>
      </p:sp>
    </p:spTree>
    <p:extLst>
      <p:ext uri="{BB962C8B-B14F-4D97-AF65-F5344CB8AC3E}">
        <p14:creationId xmlns:p14="http://schemas.microsoft.com/office/powerpoint/2010/main" val="3440292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Radical Corruption</a:t>
            </a:r>
            <a:endParaRPr lang="en-CA" dirty="0"/>
          </a:p>
        </p:txBody>
      </p:sp>
      <p:sp>
        <p:nvSpPr>
          <p:cNvPr id="5" name="Content Placeholder 4"/>
          <p:cNvSpPr>
            <a:spLocks noGrp="1"/>
          </p:cNvSpPr>
          <p:nvPr>
            <p:ph idx="1"/>
          </p:nvPr>
        </p:nvSpPr>
        <p:spPr/>
        <p:txBody>
          <a:bodyPr>
            <a:normAutofit/>
          </a:bodyPr>
          <a:lstStyle/>
          <a:p>
            <a:pPr marL="0" indent="0">
              <a:buNone/>
            </a:pPr>
            <a:endParaRPr lang="en-CA" sz="2400" dirty="0" smtClean="0"/>
          </a:p>
          <a:p>
            <a:pPr marL="0" indent="0">
              <a:buNone/>
            </a:pPr>
            <a:r>
              <a:rPr lang="en-CA" sz="2400" dirty="0" smtClean="0"/>
              <a:t>Since </a:t>
            </a:r>
            <a:r>
              <a:rPr lang="en-CA" sz="2400" dirty="0"/>
              <a:t>Adam and Eve are the root of all mankind, the guilt for this sin has been imputed to all human beings</a:t>
            </a:r>
            <a:r>
              <a:rPr lang="en-CA" sz="2400" dirty="0" smtClean="0"/>
              <a:t>, </a:t>
            </a:r>
            <a:r>
              <a:rPr lang="en-CA" sz="2400" dirty="0"/>
              <a:t>who are their natural descendants and have inherited the same death in sin and the same corrupt </a:t>
            </a:r>
            <a:r>
              <a:rPr lang="en-CA" sz="2400" dirty="0" smtClean="0"/>
              <a:t>nature.</a:t>
            </a:r>
          </a:p>
          <a:p>
            <a:pPr marL="0" indent="0">
              <a:buNone/>
            </a:pPr>
            <a:endParaRPr lang="en-CA" sz="2400" dirty="0"/>
          </a:p>
          <a:p>
            <a:pPr marL="0" indent="0">
              <a:buNone/>
            </a:pPr>
            <a:r>
              <a:rPr lang="en-CA" sz="2400" dirty="0" smtClean="0"/>
              <a:t>This </a:t>
            </a:r>
            <a:r>
              <a:rPr lang="en-CA" sz="2400" dirty="0"/>
              <a:t>original corruption completely disinclines, incapacitates, and turns us away from every good, while it completely inclines us to every evil</a:t>
            </a:r>
            <a:r>
              <a:rPr lang="en-CA" sz="2400" dirty="0" smtClean="0"/>
              <a:t>. </a:t>
            </a:r>
            <a:r>
              <a:rPr lang="en-CA" sz="2400" dirty="0"/>
              <a:t>From it proceed all actualized sins</a:t>
            </a:r>
            <a:r>
              <a:rPr lang="en-CA" sz="2400" dirty="0" smtClean="0"/>
              <a:t>. </a:t>
            </a:r>
          </a:p>
          <a:p>
            <a:pPr marL="0" indent="0" algn="r">
              <a:buNone/>
            </a:pPr>
            <a:r>
              <a:rPr lang="en-US" sz="2400" dirty="0" smtClean="0"/>
              <a:t>Westminster Confession, 6.3-4</a:t>
            </a:r>
            <a:endParaRPr lang="en-CA" sz="2400" dirty="0"/>
          </a:p>
        </p:txBody>
      </p:sp>
    </p:spTree>
    <p:extLst>
      <p:ext uri="{BB962C8B-B14F-4D97-AF65-F5344CB8AC3E}">
        <p14:creationId xmlns:p14="http://schemas.microsoft.com/office/powerpoint/2010/main" val="29721924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 Overview</a:t>
            </a:r>
            <a:endParaRPr lang="en-CA" dirty="0"/>
          </a:p>
        </p:txBody>
      </p:sp>
      <p:sp>
        <p:nvSpPr>
          <p:cNvPr id="3" name="Content Placeholder 2"/>
          <p:cNvSpPr>
            <a:spLocks noGrp="1"/>
          </p:cNvSpPr>
          <p:nvPr>
            <p:ph idx="1"/>
          </p:nvPr>
        </p:nvSpPr>
        <p:spPr/>
        <p:txBody>
          <a:bodyPr>
            <a:normAutofit/>
          </a:bodyPr>
          <a:lstStyle/>
          <a:p>
            <a:r>
              <a:rPr lang="en-CA" sz="2400" dirty="0" smtClean="0">
                <a:effectLst/>
              </a:rPr>
              <a:t>Man </a:t>
            </a:r>
            <a:r>
              <a:rPr lang="en-CA" sz="2400" dirty="0">
                <a:effectLst/>
              </a:rPr>
              <a:t>is spiritually dead. Because of the fall, man has become spiritually dead, blind and deaf to the things of God and is therefore unable of himself to choose spiritual good and determine his own destiny. </a:t>
            </a:r>
            <a:endParaRPr lang="en-CA" sz="2400" dirty="0" smtClean="0">
              <a:effectLst/>
            </a:endParaRPr>
          </a:p>
          <a:p>
            <a:r>
              <a:rPr lang="en-CA" sz="2400" dirty="0" smtClean="0">
                <a:effectLst/>
              </a:rPr>
              <a:t>As Christopher Blum </a:t>
            </a:r>
            <a:r>
              <a:rPr lang="en-CA" sz="2400" dirty="0">
                <a:effectLst/>
              </a:rPr>
              <a:t>states, "Because man’s will is not </a:t>
            </a:r>
            <a:r>
              <a:rPr lang="en-CA" sz="2400" dirty="0" smtClean="0">
                <a:effectLst/>
              </a:rPr>
              <a:t>free - for </a:t>
            </a:r>
            <a:r>
              <a:rPr lang="en-CA" sz="2400" dirty="0">
                <a:effectLst/>
              </a:rPr>
              <a:t>it is in bondage to his evil </a:t>
            </a:r>
            <a:r>
              <a:rPr lang="en-CA" sz="2400" dirty="0" smtClean="0">
                <a:effectLst/>
              </a:rPr>
              <a:t>nature - he </a:t>
            </a:r>
            <a:r>
              <a:rPr lang="en-CA" sz="2400" dirty="0">
                <a:effectLst/>
              </a:rPr>
              <a:t>will never, and in fact can never, choose the goodness of God over the sinful desires of the flesh." </a:t>
            </a:r>
            <a:endParaRPr lang="en-CA" sz="2400" dirty="0" smtClean="0">
              <a:effectLst/>
            </a:endParaRPr>
          </a:p>
          <a:p>
            <a:r>
              <a:rPr lang="en-CA" sz="2400" dirty="0" smtClean="0">
                <a:effectLst/>
              </a:rPr>
              <a:t>Thus </a:t>
            </a:r>
            <a:r>
              <a:rPr lang="en-CA" sz="2400" dirty="0">
                <a:effectLst/>
              </a:rPr>
              <a:t>we can never speak of man having "free will" since it is always in bondage to sin apart from salvation in Christ. </a:t>
            </a:r>
            <a:endParaRPr lang="en-CA" sz="2400" dirty="0"/>
          </a:p>
        </p:txBody>
      </p:sp>
    </p:spTree>
    <p:extLst>
      <p:ext uri="{BB962C8B-B14F-4D97-AF65-F5344CB8AC3E}">
        <p14:creationId xmlns:p14="http://schemas.microsoft.com/office/powerpoint/2010/main" val="12494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a:t>
            </a:r>
            <a:endParaRPr lang="en-CA" dirty="0"/>
          </a:p>
        </p:txBody>
      </p:sp>
      <p:sp>
        <p:nvSpPr>
          <p:cNvPr id="3" name="Content Placeholder 2"/>
          <p:cNvSpPr>
            <a:spLocks noGrp="1"/>
          </p:cNvSpPr>
          <p:nvPr>
            <p:ph idx="1"/>
          </p:nvPr>
        </p:nvSpPr>
        <p:spPr>
          <a:xfrm>
            <a:off x="913795" y="1732449"/>
            <a:ext cx="10353762" cy="4717337"/>
          </a:xfrm>
        </p:spPr>
        <p:txBody>
          <a:bodyPr>
            <a:noAutofit/>
          </a:bodyPr>
          <a:lstStyle/>
          <a:p>
            <a:pPr marL="0" indent="0">
              <a:buNone/>
            </a:pPr>
            <a:r>
              <a:rPr lang="en-US" sz="2400" dirty="0" smtClean="0">
                <a:effectLst/>
              </a:rPr>
              <a:t>This doctrine is agreed upon by both </a:t>
            </a:r>
            <a:r>
              <a:rPr lang="en-US" sz="2400" dirty="0" err="1" smtClean="0">
                <a:effectLst/>
              </a:rPr>
              <a:t>Arminians</a:t>
            </a:r>
            <a:r>
              <a:rPr lang="en-US" sz="2400" dirty="0" smtClean="0">
                <a:effectLst/>
              </a:rPr>
              <a:t> and the Reformed alike: </a:t>
            </a:r>
          </a:p>
          <a:p>
            <a:r>
              <a:rPr lang="en-US" sz="2400" dirty="0" smtClean="0">
                <a:effectLst/>
              </a:rPr>
              <a:t>Article III of the Remonstrance, 1610</a:t>
            </a:r>
          </a:p>
          <a:p>
            <a:r>
              <a:rPr lang="en-CA" sz="2400" dirty="0" smtClean="0"/>
              <a:t>John Wesley, "I </a:t>
            </a:r>
            <a:r>
              <a:rPr lang="en-CA" sz="2400" dirty="0"/>
              <a:t>believe that Adam, before his fall, had such freedom of will, that he might choose either good or evil; but that, </a:t>
            </a:r>
            <a:r>
              <a:rPr lang="en-CA" sz="2400" i="1" dirty="0"/>
              <a:t>since the fall, no child of man has a natural power to choose anything that is truly good</a:t>
            </a:r>
            <a:r>
              <a:rPr lang="en-CA" sz="2400" dirty="0"/>
              <a:t>. Yet I know (and who does not?) that man has still freedom of will in things of indifferent nature</a:t>
            </a:r>
            <a:r>
              <a:rPr lang="en-CA" sz="2400" dirty="0" smtClean="0"/>
              <a:t>”</a:t>
            </a:r>
          </a:p>
          <a:p>
            <a:r>
              <a:rPr lang="en-US" sz="2400" dirty="0"/>
              <a:t>Roger Olson, “</a:t>
            </a:r>
            <a:r>
              <a:rPr lang="en-CA" sz="2400" dirty="0"/>
              <a:t>With Calvinists I can affirm that we are all spiritually dead apart from supernatural grace…</a:t>
            </a:r>
            <a:r>
              <a:rPr lang="en-US" sz="2400" dirty="0" smtClean="0"/>
              <a:t>”</a:t>
            </a:r>
            <a:endParaRPr lang="en-US" sz="2400" dirty="0"/>
          </a:p>
        </p:txBody>
      </p:sp>
    </p:spTree>
    <p:extLst>
      <p:ext uri="{BB962C8B-B14F-4D97-AF65-F5344CB8AC3E}">
        <p14:creationId xmlns:p14="http://schemas.microsoft.com/office/powerpoint/2010/main" val="294231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a:t>
            </a:r>
            <a:endParaRPr lang="en-CA" dirty="0"/>
          </a:p>
        </p:txBody>
      </p:sp>
      <p:sp>
        <p:nvSpPr>
          <p:cNvPr id="3" name="Content Placeholder 2"/>
          <p:cNvSpPr>
            <a:spLocks noGrp="1"/>
          </p:cNvSpPr>
          <p:nvPr>
            <p:ph idx="1"/>
          </p:nvPr>
        </p:nvSpPr>
        <p:spPr/>
        <p:txBody>
          <a:bodyPr>
            <a:normAutofit/>
          </a:bodyPr>
          <a:lstStyle/>
          <a:p>
            <a:pPr marL="0" indent="0">
              <a:buNone/>
            </a:pPr>
            <a:r>
              <a:rPr lang="en-CA" sz="2400" dirty="0"/>
              <a:t>Pervasive depravity means that: [Anthony </a:t>
            </a:r>
            <a:r>
              <a:rPr lang="en-CA" sz="2400" dirty="0" err="1"/>
              <a:t>Hoekema</a:t>
            </a:r>
            <a:r>
              <a:rPr lang="en-CA" sz="2400" dirty="0"/>
              <a:t>, </a:t>
            </a:r>
            <a:r>
              <a:rPr lang="en-CA" sz="2400" i="1" dirty="0"/>
              <a:t>Created In God’s Image</a:t>
            </a:r>
            <a:r>
              <a:rPr lang="en-CA" sz="2400" dirty="0"/>
              <a:t>] </a:t>
            </a:r>
          </a:p>
          <a:p>
            <a:r>
              <a:rPr lang="en-CA" sz="2400" dirty="0"/>
              <a:t>The corruption of original sin extends to every aspect of human nature: to one’s reason and will as well as to one’s appetites and impulses; and, </a:t>
            </a:r>
          </a:p>
          <a:p>
            <a:r>
              <a:rPr lang="en-CA" sz="2400" dirty="0"/>
              <a:t>There is not present in man by nature love to God as a motivating principle of his life.</a:t>
            </a:r>
          </a:p>
          <a:p>
            <a:pPr marL="0" indent="0">
              <a:buNone/>
            </a:pPr>
            <a:endParaRPr lang="en-CA" sz="2400" dirty="0"/>
          </a:p>
        </p:txBody>
      </p:sp>
    </p:spTree>
    <p:extLst>
      <p:ext uri="{BB962C8B-B14F-4D97-AF65-F5344CB8AC3E}">
        <p14:creationId xmlns:p14="http://schemas.microsoft.com/office/powerpoint/2010/main" val="1151062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a:t>
            </a:r>
            <a:endParaRPr lang="en-CA" dirty="0"/>
          </a:p>
        </p:txBody>
      </p:sp>
      <p:sp>
        <p:nvSpPr>
          <p:cNvPr id="3" name="Content Placeholder 2"/>
          <p:cNvSpPr>
            <a:spLocks noGrp="1"/>
          </p:cNvSpPr>
          <p:nvPr>
            <p:ph idx="1"/>
          </p:nvPr>
        </p:nvSpPr>
        <p:spPr/>
        <p:txBody>
          <a:bodyPr>
            <a:normAutofit/>
          </a:bodyPr>
          <a:lstStyle/>
          <a:p>
            <a:pPr marL="0" indent="0">
              <a:buNone/>
            </a:pPr>
            <a:r>
              <a:rPr lang="en-CA" sz="2400" dirty="0">
                <a:effectLst/>
              </a:rPr>
              <a:t>This doctrine does </a:t>
            </a:r>
            <a:r>
              <a:rPr lang="en-CA" sz="2400" b="1" dirty="0">
                <a:effectLst/>
              </a:rPr>
              <a:t>NOT</a:t>
            </a:r>
            <a:r>
              <a:rPr lang="en-CA" sz="2400" dirty="0">
                <a:effectLst/>
              </a:rPr>
              <a:t> mean that:</a:t>
            </a:r>
          </a:p>
          <a:p>
            <a:pPr fontAlgn="base"/>
            <a:r>
              <a:rPr lang="en-CA" sz="2400" dirty="0">
                <a:effectLst/>
              </a:rPr>
              <a:t>The unregenerate person is totally hardened to matters of the conscience (matters of right and wrong); </a:t>
            </a:r>
            <a:endParaRPr lang="en-CA" sz="2400" dirty="0" smtClean="0">
              <a:effectLst/>
            </a:endParaRPr>
          </a:p>
          <a:p>
            <a:pPr fontAlgn="base"/>
            <a:r>
              <a:rPr lang="en-CA" sz="2400" dirty="0" smtClean="0">
                <a:effectLst/>
              </a:rPr>
              <a:t>The </a:t>
            </a:r>
            <a:r>
              <a:rPr lang="en-CA" sz="2400" dirty="0">
                <a:effectLst/>
              </a:rPr>
              <a:t>sinful person is as sinful as possible - there are genuine benevolent unregenerate people who show better ‘fruit’ than some believers </a:t>
            </a:r>
            <a:r>
              <a:rPr lang="en-CA" sz="2400" dirty="0" smtClean="0">
                <a:effectLst/>
              </a:rPr>
              <a:t>do;</a:t>
            </a:r>
            <a:endParaRPr lang="en-CA" sz="2400" dirty="0">
              <a:effectLst/>
            </a:endParaRPr>
          </a:p>
          <a:p>
            <a:pPr fontAlgn="base"/>
            <a:r>
              <a:rPr lang="en-CA" sz="2400" dirty="0">
                <a:effectLst/>
              </a:rPr>
              <a:t>The unregenerate person is unable to perform certain actions that are good and helpful in the sight of </a:t>
            </a:r>
            <a:r>
              <a:rPr lang="en-CA" sz="2400" dirty="0" smtClean="0">
                <a:effectLst/>
              </a:rPr>
              <a:t>others;</a:t>
            </a:r>
            <a:endParaRPr lang="en-CA" sz="2400" dirty="0">
              <a:effectLst/>
            </a:endParaRPr>
          </a:p>
          <a:p>
            <a:pPr fontAlgn="base"/>
            <a:r>
              <a:rPr lang="en-CA" sz="2400" dirty="0">
                <a:effectLst/>
              </a:rPr>
              <a:t>The sinner engages in every possible sin.</a:t>
            </a:r>
          </a:p>
          <a:p>
            <a:endParaRPr lang="en-CA" dirty="0"/>
          </a:p>
        </p:txBody>
      </p:sp>
    </p:spTree>
    <p:extLst>
      <p:ext uri="{BB962C8B-B14F-4D97-AF65-F5344CB8AC3E}">
        <p14:creationId xmlns:p14="http://schemas.microsoft.com/office/powerpoint/2010/main" val="1659762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5 </a:t>
            </a:r>
            <a:r>
              <a:rPr lang="en-US" dirty="0" err="1" smtClean="0"/>
              <a:t>Solas</a:t>
            </a:r>
            <a:endParaRPr lang="en-CA" dirty="0"/>
          </a:p>
        </p:txBody>
      </p:sp>
      <p:sp>
        <p:nvSpPr>
          <p:cNvPr id="3" name="Content Placeholder 2"/>
          <p:cNvSpPr>
            <a:spLocks noGrp="1"/>
          </p:cNvSpPr>
          <p:nvPr>
            <p:ph idx="1"/>
          </p:nvPr>
        </p:nvSpPr>
        <p:spPr>
          <a:xfrm>
            <a:off x="1069848" y="2121407"/>
            <a:ext cx="10058400" cy="4465659"/>
          </a:xfrm>
        </p:spPr>
        <p:txBody>
          <a:bodyPr>
            <a:normAutofit fontScale="92500" lnSpcReduction="10000"/>
          </a:bodyPr>
          <a:lstStyle/>
          <a:p>
            <a:pPr marL="0" indent="0" fontAlgn="base">
              <a:buNone/>
            </a:pPr>
            <a:r>
              <a:rPr lang="en-CA" b="1" dirty="0"/>
              <a:t>Sola Scriptura</a:t>
            </a:r>
            <a:r>
              <a:rPr lang="en-CA" dirty="0"/>
              <a:t> – Scripture </a:t>
            </a:r>
            <a:r>
              <a:rPr lang="en-CA" dirty="0" smtClean="0"/>
              <a:t>Alone – The </a:t>
            </a:r>
            <a:r>
              <a:rPr lang="en-CA" dirty="0"/>
              <a:t>Bible as God’s word is the only test of what is true and good. There is no other source from which we can know about God, his plan, and his works. </a:t>
            </a:r>
            <a:endParaRPr lang="en-CA" dirty="0" smtClean="0"/>
          </a:p>
          <a:p>
            <a:pPr marL="0" indent="0" fontAlgn="base">
              <a:buNone/>
            </a:pPr>
            <a:r>
              <a:rPr lang="en-CA" b="1" dirty="0" smtClean="0"/>
              <a:t>Sola </a:t>
            </a:r>
            <a:r>
              <a:rPr lang="en-CA" b="1" dirty="0"/>
              <a:t>Gratia</a:t>
            </a:r>
            <a:r>
              <a:rPr lang="en-CA" dirty="0"/>
              <a:t> – Grace </a:t>
            </a:r>
            <a:r>
              <a:rPr lang="en-CA" dirty="0" smtClean="0"/>
              <a:t>Alone – Redemption </a:t>
            </a:r>
            <a:r>
              <a:rPr lang="en-CA" dirty="0"/>
              <a:t>from the guilt of sin comes to an individual by God’s grace alone. No one is qualified by works or rituals, or by anything a human or church can do.</a:t>
            </a:r>
          </a:p>
          <a:p>
            <a:pPr marL="0" indent="0" fontAlgn="base">
              <a:buNone/>
            </a:pPr>
            <a:r>
              <a:rPr lang="en-CA" b="1" dirty="0"/>
              <a:t>Soli Christi</a:t>
            </a:r>
            <a:r>
              <a:rPr lang="en-CA" dirty="0"/>
              <a:t> – By Christ </a:t>
            </a:r>
            <a:r>
              <a:rPr lang="en-CA" dirty="0" smtClean="0"/>
              <a:t>Alone – It’s </a:t>
            </a:r>
            <a:r>
              <a:rPr lang="en-CA" dirty="0"/>
              <a:t>only through </a:t>
            </a:r>
            <a:r>
              <a:rPr lang="en-CA" dirty="0" smtClean="0"/>
              <a:t>Christ </a:t>
            </a:r>
            <a:r>
              <a:rPr lang="en-CA" dirty="0"/>
              <a:t>that we are forgiven and restored to fellowship with God. He paid our debt in full, and clothes us with his perfect righteousness. We find our ability to honor God in the power of the risen and living Savior – and in him alone.</a:t>
            </a:r>
          </a:p>
          <a:p>
            <a:pPr marL="0" indent="0" fontAlgn="base">
              <a:buNone/>
            </a:pPr>
            <a:r>
              <a:rPr lang="en-CA" b="1" dirty="0"/>
              <a:t>Sola Fide</a:t>
            </a:r>
            <a:r>
              <a:rPr lang="en-CA" dirty="0"/>
              <a:t> – Faith </a:t>
            </a:r>
            <a:r>
              <a:rPr lang="en-CA" dirty="0" smtClean="0"/>
              <a:t>Alone – We </a:t>
            </a:r>
            <a:r>
              <a:rPr lang="en-CA" dirty="0"/>
              <a:t>embrace God’s promises by faith alone. God gives us confidence in his revealed promises and provisions so that we put our full trust him alone. We have no other object in which we put our trust regarding spiritual and eternal matters. </a:t>
            </a:r>
            <a:endParaRPr lang="en-CA" dirty="0" smtClean="0"/>
          </a:p>
          <a:p>
            <a:pPr marL="0" indent="0" fontAlgn="base">
              <a:buNone/>
            </a:pPr>
            <a:r>
              <a:rPr lang="en-CA" b="1" dirty="0" smtClean="0"/>
              <a:t>Sola </a:t>
            </a:r>
            <a:r>
              <a:rPr lang="en-CA" b="1" dirty="0" err="1"/>
              <a:t>Deo</a:t>
            </a:r>
            <a:r>
              <a:rPr lang="en-CA" b="1" dirty="0"/>
              <a:t> Gloria</a:t>
            </a:r>
            <a:r>
              <a:rPr lang="en-CA" dirty="0"/>
              <a:t> – For God’s Glory </a:t>
            </a:r>
            <a:r>
              <a:rPr lang="en-CA" dirty="0" smtClean="0"/>
              <a:t>Alone – Everything </a:t>
            </a:r>
            <a:r>
              <a:rPr lang="en-CA" dirty="0"/>
              <a:t>should be done for God’s glory alone. All our thoughts, words, and work should be intended for the Glory of God</a:t>
            </a:r>
            <a:r>
              <a:rPr lang="en-CA" dirty="0" smtClean="0"/>
              <a:t>.</a:t>
            </a:r>
            <a:endParaRPr lang="en-CA" dirty="0"/>
          </a:p>
        </p:txBody>
      </p:sp>
    </p:spTree>
    <p:extLst>
      <p:ext uri="{BB962C8B-B14F-4D97-AF65-F5344CB8AC3E}">
        <p14:creationId xmlns:p14="http://schemas.microsoft.com/office/powerpoint/2010/main" val="4030616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Corruption</a:t>
            </a:r>
            <a:endParaRPr lang="en-CA" dirty="0"/>
          </a:p>
        </p:txBody>
      </p:sp>
      <p:sp>
        <p:nvSpPr>
          <p:cNvPr id="3" name="Content Placeholder 2"/>
          <p:cNvSpPr>
            <a:spLocks noGrp="1"/>
          </p:cNvSpPr>
          <p:nvPr>
            <p:ph idx="1"/>
          </p:nvPr>
        </p:nvSpPr>
        <p:spPr>
          <a:xfrm>
            <a:off x="913795" y="1732450"/>
            <a:ext cx="10353762" cy="4892940"/>
          </a:xfrm>
        </p:spPr>
        <p:txBody>
          <a:bodyPr>
            <a:normAutofit/>
          </a:bodyPr>
          <a:lstStyle/>
          <a:p>
            <a:r>
              <a:rPr lang="en-US" sz="2400" dirty="0" smtClean="0"/>
              <a:t>Sin is a matter of the whole person</a:t>
            </a:r>
          </a:p>
          <a:p>
            <a:r>
              <a:rPr lang="en-US" sz="2400" dirty="0" smtClean="0"/>
              <a:t>The unregenerate person’s good acts always contain an element of sinfulness</a:t>
            </a:r>
          </a:p>
          <a:p>
            <a:r>
              <a:rPr lang="en-US" sz="2400" dirty="0" smtClean="0"/>
              <a:t>Sinners are completely unable to do anything about their sinful condition</a:t>
            </a:r>
          </a:p>
          <a:p>
            <a:r>
              <a:rPr lang="en-US" sz="2400" dirty="0" smtClean="0"/>
              <a:t>There are a plethora of biblical pictures that affirm this corruption:</a:t>
            </a:r>
            <a:endParaRPr lang="en-CA" sz="2400" dirty="0">
              <a:effectLst/>
            </a:endParaRPr>
          </a:p>
          <a:p>
            <a:pPr lvl="1" fontAlgn="base"/>
            <a:r>
              <a:rPr lang="en-CA" sz="2400" dirty="0">
                <a:effectLst/>
              </a:rPr>
              <a:t>spiritual blindness and darkness (Ephesians 4:18); </a:t>
            </a:r>
          </a:p>
          <a:p>
            <a:pPr lvl="1" fontAlgn="base"/>
            <a:r>
              <a:rPr lang="en-CA" sz="2400" dirty="0">
                <a:effectLst/>
              </a:rPr>
              <a:t>spiritual death (Ephesians 2:1-2, 5; Colossians 2:13);</a:t>
            </a:r>
          </a:p>
          <a:p>
            <a:pPr lvl="1" fontAlgn="base"/>
            <a:r>
              <a:rPr lang="en-CA" sz="2400" dirty="0">
                <a:effectLst/>
              </a:rPr>
              <a:t>slavery to sin (Romans 6:20);</a:t>
            </a:r>
          </a:p>
          <a:p>
            <a:pPr lvl="1" fontAlgn="base"/>
            <a:r>
              <a:rPr lang="en-CA" sz="2400" dirty="0" smtClean="0">
                <a:effectLst/>
              </a:rPr>
              <a:t>polluted </a:t>
            </a:r>
            <a:r>
              <a:rPr lang="en-CA" sz="2400" dirty="0">
                <a:effectLst/>
              </a:rPr>
              <a:t>or corrupted (Psalm 51, 58</a:t>
            </a:r>
            <a:r>
              <a:rPr lang="en-CA" sz="2400" dirty="0" smtClean="0">
                <a:effectLst/>
              </a:rPr>
              <a:t>)</a:t>
            </a:r>
            <a:endParaRPr lang="en-CA" sz="2400" dirty="0">
              <a:effectLst/>
            </a:endParaRPr>
          </a:p>
          <a:p>
            <a:pPr fontAlgn="base"/>
            <a:r>
              <a:rPr lang="en-US" sz="2400" dirty="0"/>
              <a:t>Our rebellion is totally deserving of eternal </a:t>
            </a:r>
            <a:r>
              <a:rPr lang="en-US" sz="2400" dirty="0" smtClean="0"/>
              <a:t>punishment</a:t>
            </a:r>
            <a:endParaRPr lang="en-US" sz="2400" dirty="0"/>
          </a:p>
        </p:txBody>
      </p:sp>
    </p:spTree>
    <p:extLst>
      <p:ext uri="{BB962C8B-B14F-4D97-AF65-F5344CB8AC3E}">
        <p14:creationId xmlns:p14="http://schemas.microsoft.com/office/powerpoint/2010/main" val="411438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Excursus: Free Will &amp; depravity</a:t>
            </a:r>
            <a:endParaRPr lang="en-CA" dirty="0"/>
          </a:p>
        </p:txBody>
      </p:sp>
      <p:sp>
        <p:nvSpPr>
          <p:cNvPr id="3" name="Content Placeholder 2"/>
          <p:cNvSpPr>
            <a:spLocks noGrp="1"/>
          </p:cNvSpPr>
          <p:nvPr>
            <p:ph idx="1"/>
          </p:nvPr>
        </p:nvSpPr>
        <p:spPr>
          <a:xfrm>
            <a:off x="1069848" y="2358475"/>
            <a:ext cx="10058400" cy="4050792"/>
          </a:xfrm>
        </p:spPr>
        <p:txBody>
          <a:bodyPr>
            <a:normAutofit/>
          </a:bodyPr>
          <a:lstStyle/>
          <a:p>
            <a:r>
              <a:rPr lang="en-US" sz="2400" dirty="0" smtClean="0"/>
              <a:t>The case of Jerry and Ed</a:t>
            </a:r>
          </a:p>
          <a:p>
            <a:r>
              <a:rPr lang="en-CA" sz="2400" dirty="0">
                <a:effectLst/>
              </a:rPr>
              <a:t>Does the Bible teach that people have the power and initiative within their own will to believe the gospel? </a:t>
            </a:r>
            <a:endParaRPr lang="en-CA" sz="2400" dirty="0" smtClean="0">
              <a:effectLst/>
            </a:endParaRPr>
          </a:p>
          <a:p>
            <a:pPr lvl="1" fontAlgn="base"/>
            <a:r>
              <a:rPr lang="en-CA" sz="2400" dirty="0">
                <a:effectLst/>
              </a:rPr>
              <a:t>The question is </a:t>
            </a:r>
            <a:r>
              <a:rPr lang="en-CA" sz="2400" b="1" dirty="0" smtClean="0">
                <a:effectLst/>
              </a:rPr>
              <a:t>NOT</a:t>
            </a:r>
            <a:r>
              <a:rPr lang="en-CA" sz="2400" dirty="0" smtClean="0">
                <a:effectLst/>
              </a:rPr>
              <a:t>, </a:t>
            </a:r>
            <a:r>
              <a:rPr lang="en-CA" sz="2400" dirty="0">
                <a:effectLst/>
              </a:rPr>
              <a:t>“Are people morally responsible for their actions?” </a:t>
            </a:r>
            <a:endParaRPr lang="en-CA" sz="2400" dirty="0" smtClean="0">
              <a:effectLst/>
            </a:endParaRPr>
          </a:p>
          <a:p>
            <a:pPr lvl="1" fontAlgn="base"/>
            <a:r>
              <a:rPr lang="en-CA" sz="2400" dirty="0" smtClean="0">
                <a:effectLst/>
              </a:rPr>
              <a:t>The question is also </a:t>
            </a:r>
            <a:r>
              <a:rPr lang="en-CA" sz="2400" b="1" dirty="0" smtClean="0">
                <a:effectLst/>
              </a:rPr>
              <a:t>NOT</a:t>
            </a:r>
            <a:r>
              <a:rPr lang="en-CA" sz="2400" dirty="0" smtClean="0">
                <a:effectLst/>
              </a:rPr>
              <a:t>, </a:t>
            </a:r>
            <a:r>
              <a:rPr lang="en-CA" sz="2400" dirty="0">
                <a:effectLst/>
              </a:rPr>
              <a:t>“Do people have the opportunity to believe</a:t>
            </a:r>
            <a:r>
              <a:rPr lang="en-CA" sz="2400" dirty="0" smtClean="0">
                <a:effectLst/>
              </a:rPr>
              <a:t>?”</a:t>
            </a:r>
          </a:p>
          <a:p>
            <a:pPr lvl="1" fontAlgn="base"/>
            <a:r>
              <a:rPr lang="en-CA" sz="2400" dirty="0" smtClean="0">
                <a:effectLst/>
              </a:rPr>
              <a:t>The </a:t>
            </a:r>
            <a:r>
              <a:rPr lang="en-CA" sz="2400" dirty="0">
                <a:effectLst/>
              </a:rPr>
              <a:t>question, rather, is </a:t>
            </a:r>
            <a:r>
              <a:rPr lang="en-CA" sz="2400" dirty="0" smtClean="0">
                <a:effectLst/>
              </a:rPr>
              <a:t>this: “Do </a:t>
            </a:r>
            <a:r>
              <a:rPr lang="en-CA" sz="2400" dirty="0">
                <a:effectLst/>
              </a:rPr>
              <a:t>people have a free and unfettered will by which they are able to believe</a:t>
            </a:r>
            <a:r>
              <a:rPr lang="en-CA" sz="2400" dirty="0" smtClean="0">
                <a:effectLst/>
              </a:rPr>
              <a:t>?”</a:t>
            </a:r>
            <a:endParaRPr lang="en-CA" sz="2400" dirty="0">
              <a:effectLst/>
            </a:endParaRPr>
          </a:p>
          <a:p>
            <a:pPr lvl="1"/>
            <a:endParaRPr lang="en-CA" dirty="0"/>
          </a:p>
        </p:txBody>
      </p:sp>
    </p:spTree>
    <p:extLst>
      <p:ext uri="{BB962C8B-B14F-4D97-AF65-F5344CB8AC3E}">
        <p14:creationId xmlns:p14="http://schemas.microsoft.com/office/powerpoint/2010/main" val="707936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Excursus</a:t>
            </a:r>
            <a:r>
              <a:rPr lang="en-US" dirty="0" smtClean="0"/>
              <a:t>: Free </a:t>
            </a:r>
            <a:r>
              <a:rPr lang="en-US" dirty="0"/>
              <a:t>Will </a:t>
            </a:r>
            <a:r>
              <a:rPr lang="en-US" dirty="0" smtClean="0"/>
              <a:t>&amp; depravity</a:t>
            </a:r>
            <a:endParaRPr lang="en-CA" dirty="0"/>
          </a:p>
        </p:txBody>
      </p:sp>
      <p:sp>
        <p:nvSpPr>
          <p:cNvPr id="3" name="Content Placeholder 2"/>
          <p:cNvSpPr>
            <a:spLocks noGrp="1"/>
          </p:cNvSpPr>
          <p:nvPr>
            <p:ph idx="1"/>
          </p:nvPr>
        </p:nvSpPr>
        <p:spPr>
          <a:xfrm>
            <a:off x="922167" y="2030623"/>
            <a:ext cx="10353762" cy="4827377"/>
          </a:xfrm>
        </p:spPr>
        <p:txBody>
          <a:bodyPr>
            <a:normAutofit/>
          </a:bodyPr>
          <a:lstStyle/>
          <a:p>
            <a:r>
              <a:rPr lang="en-CA" sz="2400" dirty="0" smtClean="0">
                <a:effectLst/>
              </a:rPr>
              <a:t>Total depravity means that no matter how “civil” or “compassionate” or “industrious” or “law-abiding” someone might otherwise be in his dealings with other people, he is utterly and willfully loath to all that Christ is and says.</a:t>
            </a:r>
          </a:p>
          <a:p>
            <a:r>
              <a:rPr lang="en-US" sz="2400" dirty="0" smtClean="0"/>
              <a:t>What this means in terms of the gospel is that left to himself a person will invariably, inevitably, and without pause reject the truth.</a:t>
            </a:r>
          </a:p>
          <a:p>
            <a:pPr marL="0" indent="0">
              <a:buNone/>
            </a:pPr>
            <a:r>
              <a:rPr lang="en-CA" sz="2400" dirty="0"/>
              <a:t>“I might borrow the eloquence of Demosthenes or of Cicero, but ye will not come unto Christ. I might beg of you on my knees, with tears in my eyes, and show you the horrors of hell and the joys of heaven, the sufficiency of Christ, and your own lost condition, but you would none of you come unto Christ of yourselves unless the Spirit that rested on Christ should draw you. It is true of all men in their natural condition that they will not come unto Christ” </a:t>
            </a:r>
            <a:r>
              <a:rPr lang="en-CA" sz="2400" dirty="0" smtClean="0"/>
              <a:t>(Charles Spurgeon)</a:t>
            </a:r>
            <a:endParaRPr lang="en-CA" sz="2400" dirty="0" smtClean="0">
              <a:effectLst/>
            </a:endParaRPr>
          </a:p>
          <a:p>
            <a:pPr marL="0" indent="0">
              <a:buNone/>
            </a:pPr>
            <a:endParaRPr lang="en-US" sz="2400" dirty="0"/>
          </a:p>
          <a:p>
            <a:pPr marL="0" indent="0">
              <a:buNone/>
            </a:pPr>
            <a:endParaRPr lang="en-CA" sz="2400" dirty="0" smtClean="0">
              <a:effectLst/>
            </a:endParaRPr>
          </a:p>
          <a:p>
            <a:endParaRPr lang="en-CA" dirty="0"/>
          </a:p>
        </p:txBody>
      </p:sp>
    </p:spTree>
    <p:extLst>
      <p:ext uri="{BB962C8B-B14F-4D97-AF65-F5344CB8AC3E}">
        <p14:creationId xmlns:p14="http://schemas.microsoft.com/office/powerpoint/2010/main" val="200794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Excursus: Free Will &amp; depravity</a:t>
            </a:r>
            <a:endParaRPr lang="en-CA" dirty="0"/>
          </a:p>
        </p:txBody>
      </p:sp>
      <p:sp>
        <p:nvSpPr>
          <p:cNvPr id="3" name="Content Placeholder 2"/>
          <p:cNvSpPr>
            <a:spLocks noGrp="1"/>
          </p:cNvSpPr>
          <p:nvPr>
            <p:ph idx="1"/>
          </p:nvPr>
        </p:nvSpPr>
        <p:spPr/>
        <p:txBody>
          <a:bodyPr>
            <a:normAutofit/>
          </a:bodyPr>
          <a:lstStyle/>
          <a:p>
            <a:r>
              <a:rPr lang="en-US" sz="2400" dirty="0" smtClean="0"/>
              <a:t>What, then, of human freedom?</a:t>
            </a:r>
          </a:p>
          <a:p>
            <a:r>
              <a:rPr lang="en-US" sz="2400" dirty="0" smtClean="0"/>
              <a:t>It </a:t>
            </a:r>
            <a:r>
              <a:rPr lang="en-US" sz="2400" dirty="0"/>
              <a:t>means we have free agency but not free will (compatibilism)</a:t>
            </a:r>
          </a:p>
          <a:p>
            <a:pPr lvl="1"/>
            <a:r>
              <a:rPr lang="en-US" sz="2400" b="1" dirty="0"/>
              <a:t>Free agency </a:t>
            </a:r>
            <a:r>
              <a:rPr lang="en-US" sz="2400" dirty="0"/>
              <a:t>– </a:t>
            </a:r>
            <a:r>
              <a:rPr lang="en-CA" sz="2400" dirty="0"/>
              <a:t>the ability to act according to one’s desires and inclinations without being compelled to do otherwise by something or someone external.</a:t>
            </a:r>
            <a:endParaRPr lang="en-CA" sz="2400" b="1" dirty="0"/>
          </a:p>
          <a:p>
            <a:pPr lvl="1"/>
            <a:r>
              <a:rPr lang="en-CA" sz="2400" b="1" dirty="0"/>
              <a:t>Free will </a:t>
            </a:r>
            <a:r>
              <a:rPr lang="en-CA" sz="2400" dirty="0"/>
              <a:t>– our will is the extension and invariable expression of his nature. As he is, so he wills. A man is therefore </a:t>
            </a:r>
            <a:r>
              <a:rPr lang="en-CA" sz="2400" b="1" dirty="0"/>
              <a:t>not</a:t>
            </a:r>
            <a:r>
              <a:rPr lang="en-CA" sz="2400" dirty="0"/>
              <a:t> free to act or to will or to choose contrary to his nature.</a:t>
            </a:r>
          </a:p>
          <a:p>
            <a:endParaRPr lang="en-CA" sz="2400" dirty="0"/>
          </a:p>
        </p:txBody>
      </p:sp>
    </p:spTree>
    <p:extLst>
      <p:ext uri="{BB962C8B-B14F-4D97-AF65-F5344CB8AC3E}">
        <p14:creationId xmlns:p14="http://schemas.microsoft.com/office/powerpoint/2010/main" val="242564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Sovereign Election</a:t>
            </a:r>
            <a:endParaRPr lang="en-CA" dirty="0"/>
          </a:p>
        </p:txBody>
      </p:sp>
      <p:sp>
        <p:nvSpPr>
          <p:cNvPr id="5" name="Text Placeholder 4"/>
          <p:cNvSpPr>
            <a:spLocks noGrp="1"/>
          </p:cNvSpPr>
          <p:nvPr>
            <p:ph type="body" idx="1"/>
          </p:nvPr>
        </p:nvSpPr>
        <p:spPr/>
        <p:txBody>
          <a:bodyPr/>
          <a:lstStyle/>
          <a:p>
            <a:r>
              <a:rPr lang="en-US" dirty="0"/>
              <a:t>aka</a:t>
            </a:r>
            <a:r>
              <a:rPr lang="en-US" dirty="0" smtClean="0"/>
              <a:t>. Unconditional Election</a:t>
            </a:r>
            <a:endParaRPr lang="en-CA" dirty="0"/>
          </a:p>
        </p:txBody>
      </p:sp>
    </p:spTree>
    <p:extLst>
      <p:ext uri="{BB962C8B-B14F-4D97-AF65-F5344CB8AC3E}">
        <p14:creationId xmlns:p14="http://schemas.microsoft.com/office/powerpoint/2010/main" val="1753273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Sovereign election</a:t>
            </a:r>
            <a:endParaRPr lang="en-CA" dirty="0"/>
          </a:p>
        </p:txBody>
      </p:sp>
      <p:sp>
        <p:nvSpPr>
          <p:cNvPr id="5" name="Content Placeholder 4"/>
          <p:cNvSpPr>
            <a:spLocks noGrp="1"/>
          </p:cNvSpPr>
          <p:nvPr>
            <p:ph idx="1"/>
          </p:nvPr>
        </p:nvSpPr>
        <p:spPr>
          <a:xfrm>
            <a:off x="1069848" y="2121408"/>
            <a:ext cx="10058400" cy="4482592"/>
          </a:xfrm>
        </p:spPr>
        <p:txBody>
          <a:bodyPr>
            <a:normAutofit lnSpcReduction="10000"/>
          </a:bodyPr>
          <a:lstStyle/>
          <a:p>
            <a:pPr marL="0" indent="0">
              <a:buNone/>
            </a:pPr>
            <a:r>
              <a:rPr lang="en-CA" sz="2400" dirty="0"/>
              <a:t>From all eternity and by the completely wise and holy purpose of his own will, God has freely and unchangeably ordained whatever happens</a:t>
            </a:r>
            <a:r>
              <a:rPr lang="en-CA" sz="2400" dirty="0" smtClean="0"/>
              <a:t>. </a:t>
            </a:r>
            <a:r>
              <a:rPr lang="en-CA" sz="2400" dirty="0"/>
              <a:t>This ordainment does not mean, however, that God is the author of sin (he is not</a:t>
            </a:r>
            <a:r>
              <a:rPr lang="en-CA" sz="2400" dirty="0" smtClean="0"/>
              <a:t>), </a:t>
            </a:r>
            <a:r>
              <a:rPr lang="en-CA" sz="2400" dirty="0"/>
              <a:t>that he represses the will of his created beings, or that he takes away the freedom or contingency of secondary causes. Rather, the will of created beings and the freedom and </a:t>
            </a:r>
            <a:r>
              <a:rPr lang="en-CA" sz="2400" dirty="0" smtClean="0"/>
              <a:t>contingency of secondary causes are established by him.</a:t>
            </a:r>
          </a:p>
          <a:p>
            <a:pPr marL="0" indent="0">
              <a:buNone/>
            </a:pPr>
            <a:endParaRPr lang="en-US" sz="2400" dirty="0"/>
          </a:p>
          <a:p>
            <a:pPr marL="0" indent="0">
              <a:buNone/>
            </a:pPr>
            <a:r>
              <a:rPr lang="en-CA" sz="2400" dirty="0"/>
              <a:t>Although God knows whatever may or can happen under all possible circumstances, </a:t>
            </a:r>
            <a:r>
              <a:rPr lang="en-CA" sz="2400" dirty="0" smtClean="0"/>
              <a:t> </a:t>
            </a:r>
            <a:r>
              <a:rPr lang="en-CA" sz="2400" dirty="0"/>
              <a:t>he has not ordered anything because he foresaw it in the future as something which would happen under such circumstances.</a:t>
            </a:r>
            <a:endParaRPr lang="en-CA" sz="2400" dirty="0" smtClean="0"/>
          </a:p>
          <a:p>
            <a:pPr marL="0" indent="0" algn="r">
              <a:buNone/>
            </a:pPr>
            <a:r>
              <a:rPr lang="en-US" sz="2400" dirty="0"/>
              <a:t>Westminster Confession, </a:t>
            </a:r>
            <a:r>
              <a:rPr lang="en-US" sz="2400" dirty="0" smtClean="0"/>
              <a:t>3.1-2</a:t>
            </a:r>
            <a:endParaRPr lang="en-CA" sz="2400" dirty="0"/>
          </a:p>
        </p:txBody>
      </p:sp>
    </p:spTree>
    <p:extLst>
      <p:ext uri="{BB962C8B-B14F-4D97-AF65-F5344CB8AC3E}">
        <p14:creationId xmlns:p14="http://schemas.microsoft.com/office/powerpoint/2010/main" val="733997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Sovereign election</a:t>
            </a:r>
            <a:endParaRPr lang="en-CA" dirty="0"/>
          </a:p>
        </p:txBody>
      </p:sp>
      <p:sp>
        <p:nvSpPr>
          <p:cNvPr id="3" name="Content Placeholder 2"/>
          <p:cNvSpPr>
            <a:spLocks noGrp="1"/>
          </p:cNvSpPr>
          <p:nvPr>
            <p:ph idx="1"/>
          </p:nvPr>
        </p:nvSpPr>
        <p:spPr>
          <a:xfrm>
            <a:off x="1069848" y="2121407"/>
            <a:ext cx="10058400" cy="4567259"/>
          </a:xfrm>
        </p:spPr>
        <p:txBody>
          <a:bodyPr>
            <a:normAutofit/>
          </a:bodyPr>
          <a:lstStyle/>
          <a:p>
            <a:pPr marL="0" indent="0">
              <a:buNone/>
            </a:pPr>
            <a:r>
              <a:rPr lang="en-CA" sz="2400" dirty="0"/>
              <a:t>Before the creation of the world</a:t>
            </a:r>
            <a:r>
              <a:rPr lang="en-CA" sz="2400" dirty="0" smtClean="0"/>
              <a:t>, </a:t>
            </a:r>
            <a:r>
              <a:rPr lang="en-CA" sz="2400" dirty="0"/>
              <a:t>according to his eternal, unchangeable </a:t>
            </a:r>
            <a:r>
              <a:rPr lang="en-CA" sz="2400" dirty="0" smtClean="0"/>
              <a:t>plan </a:t>
            </a:r>
            <a:r>
              <a:rPr lang="en-CA" sz="2400" dirty="0"/>
              <a:t>and the hidden purpose and good pleasure of his will, </a:t>
            </a:r>
            <a:r>
              <a:rPr lang="en-CA" sz="2400" dirty="0" smtClean="0"/>
              <a:t> </a:t>
            </a:r>
            <a:r>
              <a:rPr lang="en-CA" sz="2400" dirty="0"/>
              <a:t>God has chosen in </a:t>
            </a:r>
            <a:r>
              <a:rPr lang="en-CA" sz="2400" dirty="0" smtClean="0"/>
              <a:t>Christ </a:t>
            </a:r>
            <a:r>
              <a:rPr lang="en-CA" sz="2400" dirty="0"/>
              <a:t>those of mankind who are predestined to life and to everlasting </a:t>
            </a:r>
            <a:r>
              <a:rPr lang="en-CA" sz="2400" dirty="0" smtClean="0"/>
              <a:t>glory. </a:t>
            </a:r>
            <a:r>
              <a:rPr lang="en-CA" sz="2400" dirty="0"/>
              <a:t>He has done this solely out of his own mercy and love and completely </a:t>
            </a:r>
            <a:r>
              <a:rPr lang="en-CA" sz="2400" b="1" dirty="0"/>
              <a:t>to the praise of his wonderful </a:t>
            </a:r>
            <a:r>
              <a:rPr lang="en-CA" sz="2400" b="1" dirty="0" smtClean="0"/>
              <a:t>grace</a:t>
            </a:r>
            <a:r>
              <a:rPr lang="en-CA" sz="2400" dirty="0" smtClean="0"/>
              <a:t>. </a:t>
            </a:r>
          </a:p>
          <a:p>
            <a:pPr marL="0" indent="0">
              <a:buNone/>
            </a:pPr>
            <a:r>
              <a:rPr lang="en-CA" sz="2400" dirty="0" smtClean="0"/>
              <a:t>According </a:t>
            </a:r>
            <a:r>
              <a:rPr lang="en-CA" sz="2400" dirty="0"/>
              <a:t>to the hidden purpose of his own will, by which he offers or withholds mercy at his pleasure, and for the glory of his sovereign power over his creatures, it pleased God not to call the rest of </a:t>
            </a:r>
            <a:r>
              <a:rPr lang="en-CA" sz="2400" dirty="0" smtClean="0"/>
              <a:t>mankind </a:t>
            </a:r>
            <a:r>
              <a:rPr lang="en-CA" sz="2400" dirty="0"/>
              <a:t>and to ordain them to dishonor and wrath for their </a:t>
            </a:r>
            <a:r>
              <a:rPr lang="en-CA" sz="2400" dirty="0" smtClean="0"/>
              <a:t>sin </a:t>
            </a:r>
            <a:r>
              <a:rPr lang="en-CA" sz="2400" b="1" dirty="0"/>
              <a:t>to the praise of his glorious </a:t>
            </a:r>
            <a:r>
              <a:rPr lang="en-CA" sz="2400" b="1" dirty="0" smtClean="0"/>
              <a:t>justice</a:t>
            </a:r>
            <a:r>
              <a:rPr lang="en-CA" sz="2400" dirty="0" smtClean="0"/>
              <a:t>.</a:t>
            </a:r>
          </a:p>
          <a:p>
            <a:pPr marL="0" indent="0" algn="r">
              <a:buNone/>
            </a:pPr>
            <a:r>
              <a:rPr lang="en-US" sz="2400" dirty="0" smtClean="0"/>
              <a:t>Westminster Confession, 3.5, 7</a:t>
            </a:r>
            <a:endParaRPr lang="en-CA" sz="2400" dirty="0"/>
          </a:p>
        </p:txBody>
      </p:sp>
    </p:spTree>
    <p:extLst>
      <p:ext uri="{BB962C8B-B14F-4D97-AF65-F5344CB8AC3E}">
        <p14:creationId xmlns:p14="http://schemas.microsoft.com/office/powerpoint/2010/main" val="24511563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Sovereign Election</a:t>
            </a:r>
            <a:endParaRPr lang="en-CA" dirty="0"/>
          </a:p>
        </p:txBody>
      </p:sp>
      <p:sp>
        <p:nvSpPr>
          <p:cNvPr id="5" name="Content Placeholder 4"/>
          <p:cNvSpPr>
            <a:spLocks noGrp="1"/>
          </p:cNvSpPr>
          <p:nvPr>
            <p:ph sz="half" idx="1"/>
          </p:nvPr>
        </p:nvSpPr>
        <p:spPr/>
        <p:txBody>
          <a:bodyPr>
            <a:normAutofit/>
          </a:bodyPr>
          <a:lstStyle/>
          <a:p>
            <a:pPr marL="36900" indent="0">
              <a:buNone/>
            </a:pPr>
            <a:endParaRPr lang="en-CA" sz="2400" dirty="0" smtClean="0">
              <a:effectLst/>
            </a:endParaRPr>
          </a:p>
          <a:p>
            <a:pPr marL="36900" indent="0">
              <a:buNone/>
            </a:pPr>
            <a:endParaRPr lang="en-CA" sz="2400" dirty="0">
              <a:effectLst/>
            </a:endParaRPr>
          </a:p>
          <a:p>
            <a:pPr marL="36900" indent="0">
              <a:buNone/>
            </a:pPr>
            <a:r>
              <a:rPr lang="en-CA" sz="2400" dirty="0" smtClean="0">
                <a:effectLst/>
              </a:rPr>
              <a:t>“</a:t>
            </a:r>
            <a:r>
              <a:rPr lang="en-CA" sz="2400" dirty="0">
                <a:effectLst/>
              </a:rPr>
              <a:t>It is better to limp along this path than to rush with all speed outside it</a:t>
            </a:r>
            <a:r>
              <a:rPr lang="en-CA" sz="2400" dirty="0" smtClean="0">
                <a:effectLst/>
              </a:rPr>
              <a:t>.”</a:t>
            </a:r>
            <a:endParaRPr lang="en-US" sz="2400" dirty="0">
              <a:effectLst/>
            </a:endParaRPr>
          </a:p>
          <a:p>
            <a:pPr marL="36900" indent="0" algn="r">
              <a:buNone/>
            </a:pPr>
            <a:r>
              <a:rPr lang="en-US" sz="2400" dirty="0" smtClean="0">
                <a:effectLst/>
              </a:rPr>
              <a:t>John Calvin</a:t>
            </a:r>
          </a:p>
          <a:p>
            <a:pPr marL="36900" indent="0" algn="r">
              <a:buNone/>
            </a:pPr>
            <a:r>
              <a:rPr lang="en-US" sz="2400" i="1" dirty="0" smtClean="0">
                <a:effectLst/>
              </a:rPr>
              <a:t>Institutes</a:t>
            </a:r>
            <a:r>
              <a:rPr lang="en-US" sz="2400" dirty="0" smtClean="0">
                <a:effectLst/>
              </a:rPr>
              <a:t> 1.6.3</a:t>
            </a:r>
            <a:endParaRPr lang="en-CA" sz="2400" i="1"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69869" y="2525712"/>
            <a:ext cx="4343400" cy="3314700"/>
          </a:xfrm>
        </p:spPr>
      </p:pic>
    </p:spTree>
    <p:extLst>
      <p:ext uri="{BB962C8B-B14F-4D97-AF65-F5344CB8AC3E}">
        <p14:creationId xmlns:p14="http://schemas.microsoft.com/office/powerpoint/2010/main" val="10144605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Sovereign election</a:t>
            </a:r>
            <a:endParaRPr lang="en-CA" dirty="0"/>
          </a:p>
        </p:txBody>
      </p:sp>
      <p:sp>
        <p:nvSpPr>
          <p:cNvPr id="6" name="Content Placeholder 5"/>
          <p:cNvSpPr>
            <a:spLocks noGrp="1"/>
          </p:cNvSpPr>
          <p:nvPr>
            <p:ph idx="1"/>
          </p:nvPr>
        </p:nvSpPr>
        <p:spPr/>
        <p:txBody>
          <a:bodyPr>
            <a:normAutofit/>
          </a:bodyPr>
          <a:lstStyle/>
          <a:p>
            <a:pPr marL="0" indent="0">
              <a:buNone/>
            </a:pPr>
            <a:r>
              <a:rPr lang="en-US" sz="2400" dirty="0" smtClean="0"/>
              <a:t>Essentially there are three options:</a:t>
            </a:r>
          </a:p>
          <a:p>
            <a:pPr marL="457200" indent="-457200">
              <a:buFont typeface="+mj-lt"/>
              <a:buAutoNum type="arabicPeriod"/>
            </a:pPr>
            <a:r>
              <a:rPr lang="en-CA" sz="2400" dirty="0"/>
              <a:t>God elects those who are good</a:t>
            </a:r>
            <a:r>
              <a:rPr lang="en-CA" sz="2400" dirty="0" smtClean="0"/>
              <a:t>.</a:t>
            </a:r>
          </a:p>
          <a:p>
            <a:pPr marL="457200" indent="-457200">
              <a:buFont typeface="+mj-lt"/>
              <a:buAutoNum type="arabicPeriod"/>
            </a:pPr>
            <a:r>
              <a:rPr lang="en-US" sz="2400" dirty="0" smtClean="0"/>
              <a:t>God elects some who are bad, but he elects them since they have exercised faith in Christ. This is Arminianism.</a:t>
            </a:r>
          </a:p>
          <a:p>
            <a:pPr marL="457200" indent="-457200">
              <a:buFont typeface="+mj-lt"/>
              <a:buAutoNum type="arabicPeriod"/>
            </a:pPr>
            <a:r>
              <a:rPr lang="en-US" sz="2400" dirty="0" smtClean="0"/>
              <a:t>God elects some who are bad, and who are not able to save themselves. Thus his election is according to his sovereign good pleasure alone. This is Reformed.</a:t>
            </a:r>
          </a:p>
        </p:txBody>
      </p:sp>
    </p:spTree>
    <p:extLst>
      <p:ext uri="{BB962C8B-B14F-4D97-AF65-F5344CB8AC3E}">
        <p14:creationId xmlns:p14="http://schemas.microsoft.com/office/powerpoint/2010/main" val="197944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election</a:t>
            </a:r>
            <a:endParaRPr lang="en-CA" dirty="0"/>
          </a:p>
        </p:txBody>
      </p:sp>
      <p:sp>
        <p:nvSpPr>
          <p:cNvPr id="3" name="Content Placeholder 2"/>
          <p:cNvSpPr>
            <a:spLocks noGrp="1"/>
          </p:cNvSpPr>
          <p:nvPr>
            <p:ph idx="1"/>
          </p:nvPr>
        </p:nvSpPr>
        <p:spPr/>
        <p:txBody>
          <a:bodyPr>
            <a:normAutofit/>
          </a:bodyPr>
          <a:lstStyle/>
          <a:p>
            <a:r>
              <a:rPr lang="en-CA" sz="2400" dirty="0"/>
              <a:t>The question reduces to this: Does God elect people </a:t>
            </a:r>
            <a:r>
              <a:rPr lang="en-CA" sz="2400" b="1" dirty="0"/>
              <a:t>because</a:t>
            </a:r>
            <a:r>
              <a:rPr lang="en-CA" sz="2400" dirty="0"/>
              <a:t> they believe in the Lord Jesus Christ, or does God elect people </a:t>
            </a:r>
            <a:r>
              <a:rPr lang="en-CA" sz="2400" b="1" dirty="0"/>
              <a:t>in order that they </a:t>
            </a:r>
            <a:r>
              <a:rPr lang="en-CA" sz="2400" b="1" dirty="0" smtClean="0"/>
              <a:t>will </a:t>
            </a:r>
            <a:r>
              <a:rPr lang="en-CA" sz="2400" dirty="0"/>
              <a:t>believe in Christ? (cf. Storms)</a:t>
            </a:r>
            <a:endParaRPr lang="en-US" sz="2400" dirty="0"/>
          </a:p>
          <a:p>
            <a:r>
              <a:rPr lang="en-US" sz="2400" dirty="0" smtClean="0"/>
              <a:t>Or to put it even more simply:</a:t>
            </a:r>
          </a:p>
          <a:p>
            <a:pPr lvl="1"/>
            <a:r>
              <a:rPr lang="en-US" sz="2200" dirty="0" smtClean="0"/>
              <a:t>The Calvinist says that God elects </a:t>
            </a:r>
            <a:r>
              <a:rPr lang="en-US" sz="2200" u="sng" dirty="0" smtClean="0"/>
              <a:t>unbelievers</a:t>
            </a:r>
            <a:r>
              <a:rPr lang="en-US" sz="2200" dirty="0" smtClean="0"/>
              <a:t> and predestines them to become believers.</a:t>
            </a:r>
          </a:p>
          <a:p>
            <a:pPr lvl="1"/>
            <a:r>
              <a:rPr lang="en-US" sz="2200" dirty="0" smtClean="0"/>
              <a:t>The Arminian says that God elects </a:t>
            </a:r>
            <a:r>
              <a:rPr lang="en-US" sz="2200" u="sng" dirty="0" smtClean="0"/>
              <a:t>believers</a:t>
            </a:r>
            <a:r>
              <a:rPr lang="en-US" sz="2200" dirty="0" smtClean="0"/>
              <a:t> and predestines them to become his children.</a:t>
            </a:r>
            <a:endParaRPr lang="en-CA" sz="2200" dirty="0"/>
          </a:p>
        </p:txBody>
      </p:sp>
    </p:spTree>
    <p:extLst>
      <p:ext uri="{BB962C8B-B14F-4D97-AF65-F5344CB8AC3E}">
        <p14:creationId xmlns:p14="http://schemas.microsoft.com/office/powerpoint/2010/main" val="27187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5 </a:t>
            </a:r>
            <a:r>
              <a:rPr lang="en-US" dirty="0" err="1" smtClean="0"/>
              <a:t>solas</a:t>
            </a:r>
            <a:endParaRPr lang="en-CA" dirty="0"/>
          </a:p>
        </p:txBody>
      </p:sp>
      <p:sp>
        <p:nvSpPr>
          <p:cNvPr id="3" name="Content Placeholder 2"/>
          <p:cNvSpPr>
            <a:spLocks noGrp="1"/>
          </p:cNvSpPr>
          <p:nvPr>
            <p:ph idx="1"/>
          </p:nvPr>
        </p:nvSpPr>
        <p:spPr/>
        <p:txBody>
          <a:bodyPr>
            <a:normAutofit/>
          </a:bodyPr>
          <a:lstStyle/>
          <a:p>
            <a:r>
              <a:rPr lang="en-US" sz="2400" dirty="0" smtClean="0"/>
              <a:t>These 5 </a:t>
            </a:r>
            <a:r>
              <a:rPr lang="en-US" sz="2400" i="1" dirty="0" err="1" smtClean="0"/>
              <a:t>solas</a:t>
            </a:r>
            <a:r>
              <a:rPr lang="en-US" sz="2400" i="1" dirty="0" smtClean="0"/>
              <a:t> </a:t>
            </a:r>
            <a:r>
              <a:rPr lang="en-US" sz="2400" dirty="0" smtClean="0"/>
              <a:t>all stand together as the principles that define the gospel of Christ.</a:t>
            </a:r>
          </a:p>
          <a:p>
            <a:r>
              <a:rPr lang="en-US" sz="2400" dirty="0" smtClean="0"/>
              <a:t>The evangelical problem is not with the noun, but </a:t>
            </a:r>
            <a:r>
              <a:rPr lang="en-US" sz="2400" i="1" smtClean="0"/>
              <a:t>sola</a:t>
            </a:r>
            <a:r>
              <a:rPr lang="en-US" sz="2400" smtClean="0"/>
              <a:t>.</a:t>
            </a:r>
          </a:p>
          <a:p>
            <a:pPr marL="0" indent="0">
              <a:buNone/>
            </a:pPr>
            <a:endParaRPr lang="en-US" sz="2400" dirty="0" smtClean="0"/>
          </a:p>
          <a:p>
            <a:pPr marL="0" indent="0">
              <a:buNone/>
            </a:pPr>
            <a:r>
              <a:rPr lang="en-CA" sz="2400" dirty="0"/>
              <a:t>"The essence of false Christianity is the denial that each of these stands alone. People freely talk about the Bible, Grace, Faith, Christ, and God’s glory. The problem many have is with the “sola” part. Only when these things standalone, is the gospel seen as what the Bible says it is, rather </a:t>
            </a:r>
            <a:r>
              <a:rPr lang="en-CA" sz="2400" dirty="0" smtClean="0"/>
              <a:t>than </a:t>
            </a:r>
            <a:r>
              <a:rPr lang="en-CA" sz="2400" dirty="0"/>
              <a:t>what many wish it to be</a:t>
            </a:r>
            <a:r>
              <a:rPr lang="en-CA" sz="2400" dirty="0" smtClean="0"/>
              <a:t>.“ (Burridge)</a:t>
            </a:r>
          </a:p>
          <a:p>
            <a:pPr marL="0" indent="0">
              <a:buNone/>
            </a:pPr>
            <a:endParaRPr lang="en-CA" sz="2400" dirty="0"/>
          </a:p>
        </p:txBody>
      </p:sp>
    </p:spTree>
    <p:extLst>
      <p:ext uri="{BB962C8B-B14F-4D97-AF65-F5344CB8AC3E}">
        <p14:creationId xmlns:p14="http://schemas.microsoft.com/office/powerpoint/2010/main" val="23813387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Election: Overview</a:t>
            </a:r>
            <a:endParaRPr lang="en-CA" dirty="0"/>
          </a:p>
        </p:txBody>
      </p:sp>
      <p:sp>
        <p:nvSpPr>
          <p:cNvPr id="3" name="Content Placeholder 2"/>
          <p:cNvSpPr>
            <a:spLocks noGrp="1"/>
          </p:cNvSpPr>
          <p:nvPr>
            <p:ph idx="1"/>
          </p:nvPr>
        </p:nvSpPr>
        <p:spPr>
          <a:xfrm>
            <a:off x="913795" y="1732449"/>
            <a:ext cx="10353762" cy="4700435"/>
          </a:xfrm>
        </p:spPr>
        <p:txBody>
          <a:bodyPr>
            <a:normAutofit lnSpcReduction="10000"/>
          </a:bodyPr>
          <a:lstStyle/>
          <a:p>
            <a:r>
              <a:rPr lang="en-CA" sz="2400" dirty="0">
                <a:effectLst/>
              </a:rPr>
              <a:t>God's election is unconditional. God's choice of certain individuals for salvation was not based on any foreseen response of obedience, future faith, repentance or any other action. </a:t>
            </a:r>
            <a:endParaRPr lang="en-CA" sz="2400" dirty="0" smtClean="0">
              <a:effectLst/>
            </a:endParaRPr>
          </a:p>
          <a:p>
            <a:r>
              <a:rPr lang="en-CA" sz="2400" dirty="0" smtClean="0">
                <a:effectLst/>
              </a:rPr>
              <a:t>From </a:t>
            </a:r>
            <a:r>
              <a:rPr lang="en-CA" sz="2400" dirty="0">
                <a:effectLst/>
              </a:rPr>
              <a:t>eternity past, God the Father chose certain individuals from every tongue, tribe, nation and generation of humanity to </a:t>
            </a:r>
            <a:r>
              <a:rPr lang="en-CA" sz="2400" dirty="0" smtClean="0">
                <a:effectLst/>
              </a:rPr>
              <a:t>redeem - the elect - and </a:t>
            </a:r>
            <a:r>
              <a:rPr lang="en-CA" sz="2400" dirty="0">
                <a:effectLst/>
              </a:rPr>
              <a:t>passed over the rest of </a:t>
            </a:r>
            <a:r>
              <a:rPr lang="en-CA" sz="2400" dirty="0" smtClean="0">
                <a:effectLst/>
              </a:rPr>
              <a:t>mankind - the </a:t>
            </a:r>
            <a:r>
              <a:rPr lang="en-CA" sz="2400" dirty="0">
                <a:effectLst/>
              </a:rPr>
              <a:t>reprobate. </a:t>
            </a:r>
            <a:endParaRPr lang="en-CA" sz="2400" dirty="0" smtClean="0">
              <a:effectLst/>
            </a:endParaRPr>
          </a:p>
          <a:p>
            <a:r>
              <a:rPr lang="en-CA" sz="2400" dirty="0" smtClean="0">
                <a:effectLst/>
              </a:rPr>
              <a:t>Thus </a:t>
            </a:r>
            <a:r>
              <a:rPr lang="en-CA" sz="2400" dirty="0">
                <a:effectLst/>
              </a:rPr>
              <a:t>God’s choice of who he would save was rooted entirely in His sovereign, transcendent, perfect will, the nature or specifics of which the Bible leaves as a complete mystery to us. No one deserves salvation, since "all have sinned and fallen short of the glory of God" (Romans 3:23). </a:t>
            </a:r>
            <a:endParaRPr lang="en-CA" sz="2400" dirty="0" smtClean="0">
              <a:effectLst/>
            </a:endParaRPr>
          </a:p>
          <a:p>
            <a:r>
              <a:rPr lang="en-CA" sz="2400" dirty="0" smtClean="0">
                <a:effectLst/>
              </a:rPr>
              <a:t>Salvation is, therefore, entirely </a:t>
            </a:r>
            <a:r>
              <a:rPr lang="en-CA" sz="2400" dirty="0">
                <a:effectLst/>
              </a:rPr>
              <a:t>of God's grace to save some out of the mass of perdition.</a:t>
            </a:r>
            <a:endParaRPr lang="en-CA" sz="2400" dirty="0"/>
          </a:p>
        </p:txBody>
      </p:sp>
    </p:spTree>
    <p:extLst>
      <p:ext uri="{BB962C8B-B14F-4D97-AF65-F5344CB8AC3E}">
        <p14:creationId xmlns:p14="http://schemas.microsoft.com/office/powerpoint/2010/main" val="84926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Election</a:t>
            </a:r>
            <a:endParaRPr lang="en-CA" dirty="0"/>
          </a:p>
        </p:txBody>
      </p:sp>
      <p:sp>
        <p:nvSpPr>
          <p:cNvPr id="3" name="Content Placeholder 2"/>
          <p:cNvSpPr>
            <a:spLocks noGrp="1"/>
          </p:cNvSpPr>
          <p:nvPr>
            <p:ph idx="1"/>
          </p:nvPr>
        </p:nvSpPr>
        <p:spPr/>
        <p:txBody>
          <a:bodyPr>
            <a:normAutofit/>
          </a:bodyPr>
          <a:lstStyle/>
          <a:p>
            <a:pPr marL="0" indent="0">
              <a:buNone/>
            </a:pPr>
            <a:r>
              <a:rPr lang="en-CA" sz="2400" dirty="0">
                <a:effectLst/>
              </a:rPr>
              <a:t>A</a:t>
            </a:r>
            <a:r>
              <a:rPr lang="en-CA" sz="2400" dirty="0" smtClean="0">
                <a:effectLst/>
              </a:rPr>
              <a:t>spects </a:t>
            </a:r>
            <a:r>
              <a:rPr lang="en-CA" sz="2400" dirty="0">
                <a:effectLst/>
              </a:rPr>
              <a:t>of divine election that are key </a:t>
            </a:r>
            <a:r>
              <a:rPr lang="en-CA" sz="2400" dirty="0" smtClean="0">
                <a:effectLst/>
              </a:rPr>
              <a:t>to understand:</a:t>
            </a:r>
            <a:endParaRPr lang="en-CA" sz="2400" dirty="0">
              <a:effectLst/>
            </a:endParaRPr>
          </a:p>
          <a:p>
            <a:pPr fontAlgn="base"/>
            <a:r>
              <a:rPr lang="en-CA" sz="2400" dirty="0">
                <a:effectLst/>
              </a:rPr>
              <a:t>It is God's choice alone - he saves whomever he pleases according to his own will and for his own </a:t>
            </a:r>
            <a:r>
              <a:rPr lang="en-CA" sz="2400" dirty="0" smtClean="0">
                <a:effectLst/>
              </a:rPr>
              <a:t>purposes.</a:t>
            </a:r>
          </a:p>
          <a:p>
            <a:pPr fontAlgn="base"/>
            <a:r>
              <a:rPr lang="en-CA" sz="2400" dirty="0" smtClean="0">
                <a:effectLst/>
              </a:rPr>
              <a:t>It </a:t>
            </a:r>
            <a:r>
              <a:rPr lang="en-CA" sz="2400" dirty="0">
                <a:effectLst/>
              </a:rPr>
              <a:t>is an unconditional choosing - God's </a:t>
            </a:r>
            <a:r>
              <a:rPr lang="en-CA" sz="2400" dirty="0" smtClean="0">
                <a:effectLst/>
              </a:rPr>
              <a:t>choice </a:t>
            </a:r>
            <a:r>
              <a:rPr lang="en-CA" sz="2400" dirty="0">
                <a:effectLst/>
              </a:rPr>
              <a:t>of who will be saved rests on his sovereign decision alone - it lacks external conditions (such as an act of faith seen in the future). </a:t>
            </a:r>
            <a:endParaRPr lang="en-CA" sz="2400" dirty="0" smtClean="0">
              <a:effectLst/>
            </a:endParaRPr>
          </a:p>
          <a:p>
            <a:pPr fontAlgn="base"/>
            <a:r>
              <a:rPr lang="en-US" sz="2400" dirty="0" smtClean="0">
                <a:effectLst/>
              </a:rPr>
              <a:t>Election is </a:t>
            </a:r>
            <a:r>
              <a:rPr lang="en-US" sz="2400" b="1" dirty="0" err="1" smtClean="0">
                <a:effectLst/>
              </a:rPr>
              <a:t>monergistic</a:t>
            </a:r>
            <a:r>
              <a:rPr lang="en-US" sz="2400" dirty="0" smtClean="0">
                <a:effectLst/>
              </a:rPr>
              <a:t> (God alone is responsible for our salvation)</a:t>
            </a:r>
            <a:endParaRPr lang="en-CA" sz="2400" dirty="0">
              <a:effectLst/>
            </a:endParaRPr>
          </a:p>
          <a:p>
            <a:pPr marL="0" indent="0">
              <a:buNone/>
            </a:pPr>
            <a:endParaRPr lang="en-CA" dirty="0"/>
          </a:p>
        </p:txBody>
      </p:sp>
    </p:spTree>
    <p:extLst>
      <p:ext uri="{BB962C8B-B14F-4D97-AF65-F5344CB8AC3E}">
        <p14:creationId xmlns:p14="http://schemas.microsoft.com/office/powerpoint/2010/main" val="51879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476" y="123105"/>
            <a:ext cx="10058400" cy="1609344"/>
          </a:xfrm>
        </p:spPr>
        <p:txBody>
          <a:bodyPr/>
          <a:lstStyle/>
          <a:p>
            <a:r>
              <a:rPr lang="en-US" dirty="0" smtClean="0"/>
              <a:t>Sovereign Election</a:t>
            </a:r>
            <a:endParaRPr lang="en-CA" dirty="0"/>
          </a:p>
        </p:txBody>
      </p:sp>
      <p:sp>
        <p:nvSpPr>
          <p:cNvPr id="3" name="Content Placeholder 2"/>
          <p:cNvSpPr>
            <a:spLocks noGrp="1"/>
          </p:cNvSpPr>
          <p:nvPr>
            <p:ph idx="1"/>
          </p:nvPr>
        </p:nvSpPr>
        <p:spPr>
          <a:xfrm>
            <a:off x="913795" y="1461516"/>
            <a:ext cx="10353762" cy="4828772"/>
          </a:xfrm>
        </p:spPr>
        <p:txBody>
          <a:bodyPr>
            <a:noAutofit/>
          </a:bodyPr>
          <a:lstStyle/>
          <a:p>
            <a:pPr marL="36900" indent="0">
              <a:buNone/>
            </a:pPr>
            <a:r>
              <a:rPr lang="en-CA" sz="2400" b="1" dirty="0">
                <a:effectLst/>
              </a:rPr>
              <a:t>Romans 9</a:t>
            </a:r>
            <a:r>
              <a:rPr lang="en-CA" sz="2400" dirty="0">
                <a:effectLst/>
              </a:rPr>
              <a:t> - "Though they were not yet born and had done nothing either good or bad, in order that God’s purpose of election might continue not because of works but because of his call, she was told, “The elder will serve the younger.” As it is written, “Jacob I loved, but Esau I hated.”" (vv. 11–13)</a:t>
            </a:r>
          </a:p>
          <a:p>
            <a:pPr marL="36900" indent="0">
              <a:buNone/>
            </a:pPr>
            <a:r>
              <a:rPr lang="en-CA" sz="2400" b="1" dirty="0">
                <a:effectLst/>
              </a:rPr>
              <a:t>Ephesians 1:3-14</a:t>
            </a:r>
            <a:r>
              <a:rPr lang="en-CA" sz="2400" dirty="0">
                <a:effectLst/>
              </a:rPr>
              <a:t> - “He chose us in him before the foundation of the world that we should be holy and blameless before him. He destined us in love to be his sons through Jesus Christ, according to the purpose of his will, to the praise of his glorious grace.” (vv.4–6); “We who first hoped in Christ have been destined and appointed to live for the praise of his glory” (v. 12).</a:t>
            </a:r>
          </a:p>
          <a:p>
            <a:pPr marL="36900" indent="0">
              <a:buNone/>
            </a:pPr>
            <a:r>
              <a:rPr lang="en-CA" sz="2400" b="1" dirty="0">
                <a:effectLst/>
              </a:rPr>
              <a:t>2 Thessalonians 2:13</a:t>
            </a:r>
            <a:r>
              <a:rPr lang="en-CA" sz="2400" dirty="0">
                <a:effectLst/>
              </a:rPr>
              <a:t> - “We are bound to give thanks to God always for you, brethren beloved by the Lord, because God chose you from the beginning to be saved through sanctification by the Spirit and belief in the truth</a:t>
            </a:r>
            <a:r>
              <a:rPr lang="en-CA" sz="2400" dirty="0" smtClean="0">
                <a:effectLst/>
              </a:rPr>
              <a:t>”</a:t>
            </a:r>
            <a:endParaRPr lang="en-CA" sz="2400" dirty="0">
              <a:effectLst/>
            </a:endParaRPr>
          </a:p>
        </p:txBody>
      </p:sp>
    </p:spTree>
    <p:extLst>
      <p:ext uri="{BB962C8B-B14F-4D97-AF65-F5344CB8AC3E}">
        <p14:creationId xmlns:p14="http://schemas.microsoft.com/office/powerpoint/2010/main" val="22608554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Sovereign Election</a:t>
            </a:r>
            <a:endParaRPr lang="en-CA" dirty="0"/>
          </a:p>
        </p:txBody>
      </p:sp>
      <p:sp>
        <p:nvSpPr>
          <p:cNvPr id="3" name="Content Placeholder 2"/>
          <p:cNvSpPr>
            <a:spLocks noGrp="1"/>
          </p:cNvSpPr>
          <p:nvPr>
            <p:ph idx="1"/>
          </p:nvPr>
        </p:nvSpPr>
        <p:spPr/>
        <p:txBody>
          <a:bodyPr>
            <a:normAutofit/>
          </a:bodyPr>
          <a:lstStyle/>
          <a:p>
            <a:pPr marL="36900" indent="0">
              <a:buNone/>
            </a:pPr>
            <a:r>
              <a:rPr lang="en-CA" sz="2400" b="1" dirty="0"/>
              <a:t>2 Timothy 1:9</a:t>
            </a:r>
            <a:r>
              <a:rPr lang="en-CA" sz="2400" dirty="0"/>
              <a:t> - God is the one “who saved us and called us with a holy calling, not in virtue of our works but in virtue of his own purpose and the grace which he gave us in Christ Jesus ages ago.”</a:t>
            </a:r>
          </a:p>
          <a:p>
            <a:pPr marL="36900" indent="0">
              <a:buNone/>
            </a:pPr>
            <a:r>
              <a:rPr lang="en-CA" sz="2400" b="1" dirty="0"/>
              <a:t>Revelation 13:7</a:t>
            </a:r>
            <a:r>
              <a:rPr lang="en-CA" sz="2400" dirty="0"/>
              <a:t> - “And authority was given it over every tribe and people and tongue and nation, and all who dwell on earth will worship it, every one whose name has not been written before the foundation of the world in the book of life of the Lamb that was slain.”</a:t>
            </a:r>
          </a:p>
          <a:p>
            <a:pPr marL="36900" indent="0">
              <a:buNone/>
            </a:pPr>
            <a:r>
              <a:rPr lang="en-CA" sz="2400" b="1" dirty="0"/>
              <a:t>Revelation 17:8</a:t>
            </a:r>
            <a:r>
              <a:rPr lang="en-CA" sz="2400" dirty="0"/>
              <a:t> - “The dwellers on earth whose names have not been written in the book of life from the foundation of the world will marvel to behold the beast, because it was and is not and is to come.”</a:t>
            </a:r>
          </a:p>
          <a:p>
            <a:pPr marL="0" indent="0">
              <a:buNone/>
            </a:pPr>
            <a:endParaRPr lang="en-CA" sz="2400" dirty="0"/>
          </a:p>
        </p:txBody>
      </p:sp>
    </p:spTree>
    <p:extLst>
      <p:ext uri="{BB962C8B-B14F-4D97-AF65-F5344CB8AC3E}">
        <p14:creationId xmlns:p14="http://schemas.microsoft.com/office/powerpoint/2010/main" val="612149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Sovereign Election: Objections</a:t>
            </a:r>
            <a:endParaRPr lang="en-CA" dirty="0"/>
          </a:p>
        </p:txBody>
      </p:sp>
      <p:sp>
        <p:nvSpPr>
          <p:cNvPr id="3" name="Content Placeholder 2"/>
          <p:cNvSpPr>
            <a:spLocks noGrp="1"/>
          </p:cNvSpPr>
          <p:nvPr>
            <p:ph idx="1"/>
          </p:nvPr>
        </p:nvSpPr>
        <p:spPr>
          <a:xfrm>
            <a:off x="922167" y="2093976"/>
            <a:ext cx="10353762" cy="4733665"/>
          </a:xfrm>
        </p:spPr>
        <p:txBody>
          <a:bodyPr>
            <a:normAutofit lnSpcReduction="10000"/>
          </a:bodyPr>
          <a:lstStyle/>
          <a:p>
            <a:pPr marL="457200" indent="-457200" fontAlgn="base">
              <a:buFont typeface="+mj-lt"/>
              <a:buAutoNum type="arabicPeriod"/>
            </a:pPr>
            <a:r>
              <a:rPr lang="en-CA" sz="2400" dirty="0">
                <a:effectLst/>
              </a:rPr>
              <a:t>Why wouldn’t God save everyone if he has the power to do </a:t>
            </a:r>
            <a:r>
              <a:rPr lang="en-CA" sz="2400" dirty="0" smtClean="0">
                <a:effectLst/>
              </a:rPr>
              <a:t>so?</a:t>
            </a:r>
            <a:endParaRPr lang="en-CA" sz="2400" dirty="0">
              <a:effectLst/>
            </a:endParaRPr>
          </a:p>
          <a:p>
            <a:pPr marL="457200" indent="-457200" fontAlgn="base">
              <a:buFont typeface="+mj-lt"/>
              <a:buAutoNum type="arabicPeriod"/>
            </a:pPr>
            <a:r>
              <a:rPr lang="en-CA" sz="2400" dirty="0" smtClean="0">
                <a:effectLst/>
              </a:rPr>
              <a:t>Romans 8:29, "For those whom he foreknew he also predestined to be conformed to the image of his Son." Does this not suggest that God's election is a result of seeing our faith?</a:t>
            </a:r>
          </a:p>
          <a:p>
            <a:pPr marL="457200" indent="-457200" fontAlgn="base">
              <a:buFont typeface="+mj-lt"/>
              <a:buAutoNum type="arabicPeriod"/>
            </a:pPr>
            <a:r>
              <a:rPr lang="en-CA" sz="2400" dirty="0" smtClean="0">
                <a:effectLst/>
              </a:rPr>
              <a:t>Election is fatalistic / mechanistic; it makes people into robots who simply do what they were eternally programmed to do.</a:t>
            </a:r>
          </a:p>
          <a:p>
            <a:pPr marL="457200" indent="-457200" fontAlgn="base">
              <a:buFont typeface="+mj-lt"/>
              <a:buAutoNum type="arabicPeriod"/>
            </a:pPr>
            <a:r>
              <a:rPr lang="en-US" sz="2400" dirty="0" smtClean="0"/>
              <a:t>If everything is fixed and certain, why pray, evangelize, or do anything at all?</a:t>
            </a:r>
            <a:endParaRPr lang="en-CA" sz="2400" dirty="0" smtClean="0">
              <a:effectLst/>
            </a:endParaRPr>
          </a:p>
          <a:p>
            <a:pPr marL="457200" indent="-457200" fontAlgn="base">
              <a:buFont typeface="+mj-lt"/>
              <a:buAutoNum type="arabicPeriod"/>
            </a:pPr>
            <a:r>
              <a:rPr lang="en-CA" sz="2400" dirty="0" smtClean="0">
                <a:effectLst/>
              </a:rPr>
              <a:t>Election is not fair!</a:t>
            </a:r>
          </a:p>
          <a:p>
            <a:pPr marL="457200" indent="-457200" fontAlgn="base">
              <a:buFont typeface="+mj-lt"/>
              <a:buAutoNum type="arabicPeriod"/>
            </a:pPr>
            <a:r>
              <a:rPr lang="en-CA" sz="2400" dirty="0" smtClean="0">
                <a:effectLst/>
              </a:rPr>
              <a:t>If election is true, then there are unbelievers who die in sin who never had a chance to believe.</a:t>
            </a:r>
          </a:p>
          <a:p>
            <a:pPr marL="457200" indent="-457200" fontAlgn="base">
              <a:buFont typeface="+mj-lt"/>
              <a:buAutoNum type="arabicPeriod"/>
            </a:pPr>
            <a:r>
              <a:rPr lang="en-CA" sz="2400" dirty="0" smtClean="0">
                <a:effectLst/>
              </a:rPr>
              <a:t>The Bible says that God wills to save everyone.</a:t>
            </a:r>
          </a:p>
          <a:p>
            <a:endParaRPr lang="en-CA" dirty="0"/>
          </a:p>
        </p:txBody>
      </p:sp>
    </p:spTree>
    <p:extLst>
      <p:ext uri="{BB962C8B-B14F-4D97-AF65-F5344CB8AC3E}">
        <p14:creationId xmlns:p14="http://schemas.microsoft.com/office/powerpoint/2010/main" val="34082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Sola Scriptura</a:t>
            </a:r>
            <a:endParaRPr lang="en-CA" i="1" dirty="0"/>
          </a:p>
        </p:txBody>
      </p:sp>
      <p:sp>
        <p:nvSpPr>
          <p:cNvPr id="3" name="Subtitle 2"/>
          <p:cNvSpPr>
            <a:spLocks noGrp="1"/>
          </p:cNvSpPr>
          <p:nvPr>
            <p:ph type="subTitle" idx="1"/>
          </p:nvPr>
        </p:nvSpPr>
        <p:spPr/>
        <p:txBody>
          <a:bodyPr/>
          <a:lstStyle/>
          <a:p>
            <a:endParaRPr lang="en-CA"/>
          </a:p>
        </p:txBody>
      </p:sp>
    </p:spTree>
    <p:extLst>
      <p:ext uri="{BB962C8B-B14F-4D97-AF65-F5344CB8AC3E}">
        <p14:creationId xmlns:p14="http://schemas.microsoft.com/office/powerpoint/2010/main" val="3323524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Sola scriptura</a:t>
            </a:r>
            <a:endParaRPr lang="en-CA" i="1" dirty="0"/>
          </a:p>
        </p:txBody>
      </p:sp>
      <p:sp>
        <p:nvSpPr>
          <p:cNvPr id="3" name="Content Placeholder 2"/>
          <p:cNvSpPr>
            <a:spLocks noGrp="1"/>
          </p:cNvSpPr>
          <p:nvPr>
            <p:ph idx="1"/>
          </p:nvPr>
        </p:nvSpPr>
        <p:spPr>
          <a:xfrm>
            <a:off x="1069848" y="1918207"/>
            <a:ext cx="10058400" cy="4601125"/>
          </a:xfrm>
        </p:spPr>
        <p:txBody>
          <a:bodyPr>
            <a:normAutofit/>
          </a:bodyPr>
          <a:lstStyle/>
          <a:p>
            <a:r>
              <a:rPr lang="en-US" sz="2400" i="1" dirty="0" smtClean="0"/>
              <a:t>Sola scriptura</a:t>
            </a:r>
            <a:r>
              <a:rPr lang="en-US" sz="2400" dirty="0" smtClean="0"/>
              <a:t> simply means that we don’t need any more words from God.</a:t>
            </a:r>
          </a:p>
          <a:p>
            <a:r>
              <a:rPr lang="en-US" sz="2400" dirty="0" smtClean="0"/>
              <a:t>2 Timothy 3:12-4:5</a:t>
            </a:r>
          </a:p>
          <a:p>
            <a:r>
              <a:rPr lang="en-US" sz="2400" u="sng" dirty="0" smtClean="0"/>
              <a:t>Definition</a:t>
            </a:r>
            <a:r>
              <a:rPr lang="en-US" sz="2400" dirty="0" smtClean="0"/>
              <a:t> </a:t>
            </a:r>
            <a:r>
              <a:rPr lang="en-US" sz="2400" dirty="0"/>
              <a:t>- </a:t>
            </a:r>
            <a:r>
              <a:rPr lang="en-CA" sz="2400" dirty="0"/>
              <a:t>the Scriptures alone are the </a:t>
            </a:r>
            <a:r>
              <a:rPr lang="en-CA" sz="2400" b="1" dirty="0"/>
              <a:t>ultimate authority </a:t>
            </a:r>
            <a:r>
              <a:rPr lang="en-CA" sz="2400" dirty="0"/>
              <a:t>in the life of the believer and the church. It alone is to be our standard and our </a:t>
            </a:r>
            <a:r>
              <a:rPr lang="en-CA" sz="2400" dirty="0" smtClean="0"/>
              <a:t>foundation.</a:t>
            </a:r>
          </a:p>
          <a:p>
            <a:pPr marL="0" indent="0">
              <a:buNone/>
            </a:pPr>
            <a:r>
              <a:rPr lang="en-CA" sz="2400" dirty="0"/>
              <a:t>"Other sources of authority may have an important role to play. Some are even established by God such as the authority of church elders, the authority of the state, or the authority of parents over children. But Scripture alone is truly ultimate. Therefore, if any of these other authorities depart from Bible teaching, they are to be judged by the Bible and rejected."</a:t>
            </a:r>
            <a:r>
              <a:rPr lang="en-CA" sz="2400" dirty="0" smtClean="0"/>
              <a:t> (James Montgomery </a:t>
            </a:r>
            <a:r>
              <a:rPr lang="en-CA" sz="2400" dirty="0" err="1" smtClean="0"/>
              <a:t>Boice</a:t>
            </a:r>
            <a:r>
              <a:rPr lang="en-CA" sz="2400" dirty="0" smtClean="0"/>
              <a:t>)</a:t>
            </a:r>
            <a:endParaRPr lang="en-CA" sz="2400" dirty="0"/>
          </a:p>
        </p:txBody>
      </p:sp>
    </p:spTree>
    <p:extLst>
      <p:ext uri="{BB962C8B-B14F-4D97-AF65-F5344CB8AC3E}">
        <p14:creationId xmlns:p14="http://schemas.microsoft.com/office/powerpoint/2010/main" val="328355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Sola scriptura</a:t>
            </a:r>
            <a:endParaRPr lang="en-CA" i="1" dirty="0"/>
          </a:p>
        </p:txBody>
      </p:sp>
      <p:sp>
        <p:nvSpPr>
          <p:cNvPr id="5" name="Content Placeholder 4"/>
          <p:cNvSpPr>
            <a:spLocks noGrp="1"/>
          </p:cNvSpPr>
          <p:nvPr>
            <p:ph idx="1"/>
          </p:nvPr>
        </p:nvSpPr>
        <p:spPr>
          <a:xfrm>
            <a:off x="922167" y="1834049"/>
            <a:ext cx="10353762" cy="4636267"/>
          </a:xfrm>
        </p:spPr>
        <p:txBody>
          <a:bodyPr>
            <a:normAutofit fontScale="92500"/>
          </a:bodyPr>
          <a:lstStyle/>
          <a:p>
            <a:pPr marL="36900" indent="0">
              <a:buNone/>
            </a:pPr>
            <a:r>
              <a:rPr lang="en-CA" sz="2600" dirty="0" smtClean="0">
                <a:effectLst/>
              </a:rPr>
              <a:t>The </a:t>
            </a:r>
            <a:r>
              <a:rPr lang="en-CA" sz="2600" dirty="0">
                <a:effectLst/>
              </a:rPr>
              <a:t>whole counsel of God concerning all things necessary for his own glory, man’s salvation, faith and life, is either expressly set down in Scripture, or by good and necessary consequence may be deduced from Scripture: unto which nothing at any time is to be added, whether by new revelations of the Spirit, or traditions of men</a:t>
            </a:r>
            <a:r>
              <a:rPr lang="en-CA" sz="2600" dirty="0" smtClean="0">
                <a:effectLst/>
              </a:rPr>
              <a:t>.</a:t>
            </a:r>
            <a:r>
              <a:rPr lang="en-CA" sz="2600" dirty="0">
                <a:effectLst/>
              </a:rPr>
              <a:t> Nevertheless, we acknowledge the inward illumination of the Spirit of God to be necessary for the saving understanding of such things as are revealed in the Word</a:t>
            </a:r>
            <a:r>
              <a:rPr lang="en-CA" sz="2600" dirty="0" smtClean="0">
                <a:effectLst/>
              </a:rPr>
              <a:t>:</a:t>
            </a:r>
            <a:r>
              <a:rPr lang="en-CA" sz="2600" dirty="0">
                <a:effectLst/>
              </a:rPr>
              <a:t> and that there are some circumstances concerning the worship of God, and government of the church, common to human actions and societies, which are to be ordered by the light of nature, and Christian prudence, according to the general rules of the Word, which are always to be </a:t>
            </a:r>
            <a:r>
              <a:rPr lang="en-CA" sz="2600" dirty="0" smtClean="0">
                <a:effectLst/>
              </a:rPr>
              <a:t>observed.</a:t>
            </a:r>
          </a:p>
          <a:p>
            <a:pPr marL="36900" indent="0" algn="r">
              <a:buNone/>
            </a:pPr>
            <a:r>
              <a:rPr lang="en-US" sz="2400" i="1" dirty="0" smtClean="0">
                <a:effectLst/>
              </a:rPr>
              <a:t>Westminster Confession</a:t>
            </a:r>
            <a:r>
              <a:rPr lang="en-US" sz="2400" dirty="0" smtClean="0">
                <a:effectLst/>
              </a:rPr>
              <a:t>, 1, 6</a:t>
            </a:r>
            <a:endParaRPr lang="en-CA" sz="2400" dirty="0"/>
          </a:p>
        </p:txBody>
      </p:sp>
    </p:spTree>
    <p:extLst>
      <p:ext uri="{BB962C8B-B14F-4D97-AF65-F5344CB8AC3E}">
        <p14:creationId xmlns:p14="http://schemas.microsoft.com/office/powerpoint/2010/main" val="50304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Sola scriptura: Implications</a:t>
            </a:r>
            <a:endParaRPr lang="en-CA" i="1" dirty="0"/>
          </a:p>
        </p:txBody>
      </p:sp>
      <p:sp>
        <p:nvSpPr>
          <p:cNvPr id="3" name="Content Placeholder 2"/>
          <p:cNvSpPr>
            <a:spLocks noGrp="1"/>
          </p:cNvSpPr>
          <p:nvPr>
            <p:ph idx="1"/>
          </p:nvPr>
        </p:nvSpPr>
        <p:spPr/>
        <p:txBody>
          <a:bodyPr>
            <a:normAutofit/>
          </a:bodyPr>
          <a:lstStyle/>
          <a:p>
            <a:pPr marL="36900" indent="0">
              <a:buNone/>
            </a:pPr>
            <a:r>
              <a:rPr lang="en-US" sz="2400" b="1" dirty="0">
                <a:effectLst/>
              </a:rPr>
              <a:t>Implications:</a:t>
            </a:r>
          </a:p>
          <a:p>
            <a:r>
              <a:rPr lang="en-US" sz="2400" dirty="0">
                <a:effectLst/>
              </a:rPr>
              <a:t>Sufficiency - </a:t>
            </a:r>
            <a:r>
              <a:rPr lang="en-CA" sz="2400" dirty="0">
                <a:effectLst/>
              </a:rPr>
              <a:t>The Bible is the only infallible rule of what we are to believe and how we are to live.</a:t>
            </a:r>
          </a:p>
          <a:p>
            <a:r>
              <a:rPr lang="en-CA" sz="2400" dirty="0">
                <a:effectLst/>
              </a:rPr>
              <a:t>Necessity - Scripture is "most necessary" because through it alone comes "that knowledge of God, and of his will, which is necessary unto salvation“</a:t>
            </a:r>
          </a:p>
          <a:p>
            <a:r>
              <a:rPr lang="en-CA" sz="2400" dirty="0" smtClean="0">
                <a:effectLst/>
              </a:rPr>
              <a:t>Inerrancy </a:t>
            </a:r>
            <a:r>
              <a:rPr lang="en-CA" sz="2400" dirty="0">
                <a:effectLst/>
              </a:rPr>
              <a:t>- The Bible is free from error as it sprung from </a:t>
            </a:r>
            <a:r>
              <a:rPr lang="en-CA" sz="2400" dirty="0" smtClean="0">
                <a:effectLst/>
              </a:rPr>
              <a:t>God</a:t>
            </a:r>
            <a:r>
              <a:rPr lang="en-CA" sz="2400" dirty="0">
                <a:effectLst/>
              </a:rPr>
              <a:t>. </a:t>
            </a:r>
          </a:p>
          <a:p>
            <a:r>
              <a:rPr lang="en-US" sz="2400" dirty="0">
                <a:effectLst/>
              </a:rPr>
              <a:t>Clarity – The Bible is clear, though not easy, to understand</a:t>
            </a:r>
            <a:endParaRPr lang="en-CA" sz="2400" dirty="0">
              <a:effectLst/>
            </a:endParaRPr>
          </a:p>
          <a:p>
            <a:pPr marL="36900" indent="0">
              <a:buNone/>
            </a:pPr>
            <a:endParaRPr lang="en-CA" sz="2400" dirty="0"/>
          </a:p>
        </p:txBody>
      </p:sp>
    </p:spTree>
    <p:extLst>
      <p:ext uri="{BB962C8B-B14F-4D97-AF65-F5344CB8AC3E}">
        <p14:creationId xmlns:p14="http://schemas.microsoft.com/office/powerpoint/2010/main" val="2937313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Sola Scriptura</a:t>
            </a:r>
            <a:r>
              <a:rPr lang="en-US" dirty="0" smtClean="0"/>
              <a:t>: Four clarifications</a:t>
            </a:r>
            <a:endParaRPr lang="en-CA"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i="1" dirty="0" smtClean="0"/>
              <a:t>Sola scriptura</a:t>
            </a:r>
            <a:r>
              <a:rPr lang="en-US" sz="2400" dirty="0" smtClean="0"/>
              <a:t> is not the same as </a:t>
            </a:r>
            <a:r>
              <a:rPr lang="en-US" sz="2400" i="1" dirty="0" smtClean="0"/>
              <a:t>solo scriptura</a:t>
            </a:r>
          </a:p>
          <a:p>
            <a:pPr marL="0" indent="0">
              <a:buNone/>
            </a:pPr>
            <a:r>
              <a:rPr lang="en-CA" sz="2400" dirty="0" smtClean="0"/>
              <a:t>“… some </a:t>
            </a:r>
            <a:r>
              <a:rPr lang="en-CA" sz="2400" dirty="0"/>
              <a:t>have used sola Scriptura as a justification for a “me, God, and the Bible” type of individualism, where the church bears no real authority and the history of the church is not considered when interpreting and applying Scripture. Thus, many churches today are almost ahistorical—cut off entirely from the rich traditions, creeds, and confessions of the church. </a:t>
            </a:r>
            <a:r>
              <a:rPr lang="en-CA" sz="2400" dirty="0" smtClean="0"/>
              <a:t>. . The Reformers would not have recognized such a distortion as their doctrine of sola Scriptura. (Michael Kruger)</a:t>
            </a:r>
            <a:endParaRPr lang="en-US" sz="2400" dirty="0" smtClean="0"/>
          </a:p>
          <a:p>
            <a:pPr marL="457200" indent="-457200">
              <a:buFont typeface="+mj-lt"/>
              <a:buAutoNum type="arabicPeriod"/>
            </a:pPr>
            <a:endParaRPr lang="en-US" sz="2400" i="1" dirty="0"/>
          </a:p>
          <a:p>
            <a:pPr marL="457200" indent="-457200">
              <a:buFont typeface="+mj-lt"/>
              <a:buAutoNum type="arabicPeriod"/>
            </a:pPr>
            <a:endParaRPr lang="en-CA" sz="2400" i="1" dirty="0"/>
          </a:p>
        </p:txBody>
      </p:sp>
    </p:spTree>
    <p:extLst>
      <p:ext uri="{BB962C8B-B14F-4D97-AF65-F5344CB8AC3E}">
        <p14:creationId xmlns:p14="http://schemas.microsoft.com/office/powerpoint/2010/main" val="394093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TotalTime>
  <Words>3793</Words>
  <Application>Microsoft Office PowerPoint</Application>
  <PresentationFormat>Widescreen</PresentationFormat>
  <Paragraphs>203</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Rockwell</vt:lpstr>
      <vt:lpstr>Rockwell Condensed</vt:lpstr>
      <vt:lpstr>Wingdings</vt:lpstr>
      <vt:lpstr>Wood Type</vt:lpstr>
      <vt:lpstr>What is Reformed Theology?</vt:lpstr>
      <vt:lpstr>The 5 Solas</vt:lpstr>
      <vt:lpstr>The 5 Solas</vt:lpstr>
      <vt:lpstr>The 5 solas</vt:lpstr>
      <vt:lpstr>Sola Scriptura</vt:lpstr>
      <vt:lpstr>Sola scriptura</vt:lpstr>
      <vt:lpstr>Sola scriptura</vt:lpstr>
      <vt:lpstr>Sola scriptura: Implications</vt:lpstr>
      <vt:lpstr>Sola Scriptura: Four clarifications</vt:lpstr>
      <vt:lpstr>Sola Scriptura: Four clarifications</vt:lpstr>
      <vt:lpstr>Sola Scriptura: Four clarifications</vt:lpstr>
      <vt:lpstr>The Supremacy of God in ALL Things</vt:lpstr>
      <vt:lpstr>Supremacy of God in All things</vt:lpstr>
      <vt:lpstr>What do we mean by supremacy?</vt:lpstr>
      <vt:lpstr>The supremacy of God in ALL things</vt:lpstr>
      <vt:lpstr>Not all agree…</vt:lpstr>
      <vt:lpstr>Not All Agree…</vt:lpstr>
      <vt:lpstr>The Supremacy of God in Salvation</vt:lpstr>
      <vt:lpstr>The Doctrines of Grace</vt:lpstr>
      <vt:lpstr>Overview</vt:lpstr>
      <vt:lpstr>Introduction</vt:lpstr>
      <vt:lpstr>introduction</vt:lpstr>
      <vt:lpstr>Introduction</vt:lpstr>
      <vt:lpstr>Radical Corruption</vt:lpstr>
      <vt:lpstr>Radical Corruption</vt:lpstr>
      <vt:lpstr>Radical Corruption: Overview</vt:lpstr>
      <vt:lpstr>Radical corruption</vt:lpstr>
      <vt:lpstr>Radical corruption</vt:lpstr>
      <vt:lpstr>Radical corruption</vt:lpstr>
      <vt:lpstr>Radical Corruption</vt:lpstr>
      <vt:lpstr>Excursus: Free Will &amp; depravity</vt:lpstr>
      <vt:lpstr>Excursus: Free Will &amp; depravity</vt:lpstr>
      <vt:lpstr>Excursus: Free Will &amp; depravity</vt:lpstr>
      <vt:lpstr>Sovereign Election</vt:lpstr>
      <vt:lpstr>Sovereign election</vt:lpstr>
      <vt:lpstr>Sovereign election</vt:lpstr>
      <vt:lpstr>Sovereign Election</vt:lpstr>
      <vt:lpstr>Sovereign election</vt:lpstr>
      <vt:lpstr>Sovereign election</vt:lpstr>
      <vt:lpstr>Sovereign Election: Overview</vt:lpstr>
      <vt:lpstr>Sovereign Election</vt:lpstr>
      <vt:lpstr>Sovereign Election</vt:lpstr>
      <vt:lpstr>Sovereign Election</vt:lpstr>
      <vt:lpstr>Sovereign Election: Objections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Reformed Theology?</dc:title>
  <dc:creator>Microsoft account</dc:creator>
  <cp:lastModifiedBy>Microsoft account</cp:lastModifiedBy>
  <cp:revision>1</cp:revision>
  <dcterms:created xsi:type="dcterms:W3CDTF">2017-06-18T19:02:00Z</dcterms:created>
  <dcterms:modified xsi:type="dcterms:W3CDTF">2017-06-18T19:03:07Z</dcterms:modified>
</cp:coreProperties>
</file>