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8" d="100"/>
          <a:sy n="118" d="100"/>
        </p:scale>
        <p:origin x="1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6/13/2017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6/13/2017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6/13/2017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6/13/2017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Reformed Theology?</a:t>
            </a:r>
            <a:endParaRPr lang="en-CA" dirty="0"/>
          </a:p>
        </p:txBody>
      </p:sp>
      <p:sp>
        <p:nvSpPr>
          <p:cNvPr id="3" name="Subtitle 2"/>
          <p:cNvSpPr>
            <a:spLocks noGrp="1"/>
          </p:cNvSpPr>
          <p:nvPr>
            <p:ph type="subTitle" idx="1"/>
          </p:nvPr>
        </p:nvSpPr>
        <p:spPr/>
        <p:txBody>
          <a:bodyPr/>
          <a:lstStyle/>
          <a:p>
            <a:r>
              <a:rPr lang="en-US" dirty="0" smtClean="0"/>
              <a:t>It’s Bigger Than You Might Think</a:t>
            </a:r>
            <a:endParaRPr lang="en-CA" dirty="0"/>
          </a:p>
        </p:txBody>
      </p:sp>
    </p:spTree>
    <p:extLst>
      <p:ext uri="{BB962C8B-B14F-4D97-AF65-F5344CB8AC3E}">
        <p14:creationId xmlns:p14="http://schemas.microsoft.com/office/powerpoint/2010/main" val="2700298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summary</a:t>
            </a:r>
            <a:endParaRPr lang="en-CA" dirty="0"/>
          </a:p>
        </p:txBody>
      </p:sp>
      <p:sp>
        <p:nvSpPr>
          <p:cNvPr id="3" name="Content Placeholder 2"/>
          <p:cNvSpPr>
            <a:spLocks noGrp="1"/>
          </p:cNvSpPr>
          <p:nvPr>
            <p:ph idx="1"/>
          </p:nvPr>
        </p:nvSpPr>
        <p:spPr/>
        <p:txBody>
          <a:bodyPr>
            <a:normAutofit lnSpcReduction="10000"/>
          </a:bodyPr>
          <a:lstStyle/>
          <a:p>
            <a:r>
              <a:rPr lang="en-CA" sz="2400" dirty="0" smtClean="0"/>
              <a:t>“The </a:t>
            </a:r>
            <a:r>
              <a:rPr lang="en-CA" sz="2400" dirty="0"/>
              <a:t>term "covenant" is so closely associated with Reformed theology that the words "covenant" and "reformed" are often used interchangeably. In many circles, "Reformed theology" is "covenant theology"; "covenant theology" is "Reformed theology</a:t>
            </a:r>
            <a:r>
              <a:rPr lang="en-CA" sz="2400" dirty="0" smtClean="0"/>
              <a:t>.“”</a:t>
            </a:r>
          </a:p>
          <a:p>
            <a:r>
              <a:rPr lang="en-CA" sz="2400" dirty="0" smtClean="0"/>
              <a:t>Covenant </a:t>
            </a:r>
            <a:r>
              <a:rPr lang="en-CA" sz="2400" dirty="0"/>
              <a:t>theology is the </a:t>
            </a:r>
            <a:r>
              <a:rPr lang="en-CA" sz="2400" dirty="0" smtClean="0"/>
              <a:t>gospel </a:t>
            </a:r>
            <a:r>
              <a:rPr lang="en-CA" sz="2400" dirty="0"/>
              <a:t>set in the context of God’s eternal plan of communion with his people, and its historical outworking in the covenants of works and grace (as well as in the various progressive stages of the covenant of grace</a:t>
            </a:r>
            <a:r>
              <a:rPr lang="en-CA" sz="2400" dirty="0" smtClean="0"/>
              <a:t>) (cf. Duncan; Packer)</a:t>
            </a:r>
          </a:p>
          <a:p>
            <a:pPr marL="36900" indent="0">
              <a:buNone/>
            </a:pPr>
            <a:r>
              <a:rPr lang="en-CA" sz="2400" dirty="0">
                <a:effectLst/>
              </a:rPr>
              <a:t>“In Scripture “covenant” is the fixed form in which the relation of God to his people is depicted and presented.” </a:t>
            </a:r>
            <a:endParaRPr lang="en-CA" sz="2400" dirty="0" smtClean="0">
              <a:effectLst/>
            </a:endParaRPr>
          </a:p>
          <a:p>
            <a:pPr marL="36900" indent="0" algn="r">
              <a:buNone/>
            </a:pPr>
            <a:r>
              <a:rPr lang="en-CA" sz="2400" dirty="0" smtClean="0">
                <a:effectLst/>
              </a:rPr>
              <a:t>Herman Bavinck, </a:t>
            </a:r>
            <a:r>
              <a:rPr lang="en-CA" sz="2400" i="1" dirty="0" smtClean="0">
                <a:effectLst/>
              </a:rPr>
              <a:t>Reformed </a:t>
            </a:r>
            <a:r>
              <a:rPr lang="en-CA" sz="2400" i="1" dirty="0" err="1">
                <a:effectLst/>
              </a:rPr>
              <a:t>Dogmatics</a:t>
            </a:r>
            <a:r>
              <a:rPr lang="en-CA" sz="2400" i="1" dirty="0">
                <a:effectLst/>
              </a:rPr>
              <a:t>: God and </a:t>
            </a:r>
            <a:r>
              <a:rPr lang="en-CA" sz="2400" i="1" dirty="0" smtClean="0">
                <a:effectLst/>
              </a:rPr>
              <a:t>Creation</a:t>
            </a:r>
            <a:r>
              <a:rPr lang="en-CA" sz="2400" dirty="0" smtClean="0">
                <a:effectLst/>
              </a:rPr>
              <a:t>.</a:t>
            </a:r>
            <a:endParaRPr lang="en-CA" sz="2400" dirty="0" smtClean="0"/>
          </a:p>
        </p:txBody>
      </p:sp>
    </p:spTree>
    <p:extLst>
      <p:ext uri="{BB962C8B-B14F-4D97-AF65-F5344CB8AC3E}">
        <p14:creationId xmlns:p14="http://schemas.microsoft.com/office/powerpoint/2010/main" val="469733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Westminster Confession – 7.1-3</a:t>
            </a:r>
            <a:endParaRPr lang="en-CA"/>
          </a:p>
        </p:txBody>
      </p:sp>
      <p:sp>
        <p:nvSpPr>
          <p:cNvPr id="3" name="Content Placeholder 2"/>
          <p:cNvSpPr>
            <a:spLocks noGrp="1"/>
          </p:cNvSpPr>
          <p:nvPr>
            <p:ph idx="1"/>
          </p:nvPr>
        </p:nvSpPr>
        <p:spPr>
          <a:xfrm>
            <a:off x="1069848" y="2121407"/>
            <a:ext cx="10058400" cy="4455855"/>
          </a:xfrm>
        </p:spPr>
        <p:txBody>
          <a:bodyPr>
            <a:normAutofit fontScale="92500" lnSpcReduction="10000"/>
          </a:bodyPr>
          <a:lstStyle/>
          <a:p>
            <a:pPr marL="457200" indent="-457200">
              <a:buAutoNum type="arabicPeriod"/>
            </a:pPr>
            <a:r>
              <a:rPr lang="en-CA" sz="2400" dirty="0" smtClean="0"/>
              <a:t>The </a:t>
            </a:r>
            <a:r>
              <a:rPr lang="en-CA" sz="2400" dirty="0"/>
              <a:t>distance between God and the creature is so great, that although reasonable creatures do owe obedience unto Him as their Creator, yet they could never have any fruition of Him as their blessedness and reward, but by some voluntary condescension on God's part, which He hath been pleased to express by way of covenant. </a:t>
            </a:r>
            <a:endParaRPr lang="en-CA" sz="2400" dirty="0" smtClean="0"/>
          </a:p>
          <a:p>
            <a:pPr marL="457200" indent="-457200">
              <a:buAutoNum type="arabicPeriod"/>
            </a:pPr>
            <a:r>
              <a:rPr lang="en-CA" sz="2400" dirty="0" smtClean="0"/>
              <a:t>The </a:t>
            </a:r>
            <a:r>
              <a:rPr lang="en-CA" sz="2400" dirty="0"/>
              <a:t>first covenant made with man was a covenant of works, wherein life was promised to Adam; and in him to his posterity, upon condition of perfect and personal obedience. </a:t>
            </a:r>
            <a:endParaRPr lang="en-CA" sz="2400" dirty="0" smtClean="0"/>
          </a:p>
          <a:p>
            <a:pPr marL="457200" indent="-457200">
              <a:buAutoNum type="arabicPeriod"/>
            </a:pPr>
            <a:r>
              <a:rPr lang="en-CA" sz="2400" dirty="0" smtClean="0"/>
              <a:t>Man</a:t>
            </a:r>
            <a:r>
              <a:rPr lang="en-CA" sz="2400" dirty="0"/>
              <a:t>, by his fall, having made himself incapable of life by that covenant, the Lord was pleased to make a second, commonly called the covenant of grace; wherein He freely </a:t>
            </a:r>
            <a:r>
              <a:rPr lang="en-CA" sz="2400" dirty="0" err="1"/>
              <a:t>offereth</a:t>
            </a:r>
            <a:r>
              <a:rPr lang="en-CA" sz="2400" dirty="0"/>
              <a:t> unto sinners life and salvation by Jesus Christ; requiring of them faith in Him, that they may be saved, and promising to give unto all those that are </a:t>
            </a:r>
            <a:r>
              <a:rPr lang="en-CA" sz="2400" dirty="0" smtClean="0"/>
              <a:t>ordained unto eternal life His Holy Spirit, to make them willing and able to believe.</a:t>
            </a:r>
            <a:endParaRPr lang="en-CA" sz="2400" dirty="0"/>
          </a:p>
        </p:txBody>
      </p:sp>
    </p:spTree>
    <p:extLst>
      <p:ext uri="{BB962C8B-B14F-4D97-AF65-F5344CB8AC3E}">
        <p14:creationId xmlns:p14="http://schemas.microsoft.com/office/powerpoint/2010/main" val="1177048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Covenant Theology?</a:t>
            </a:r>
            <a:endParaRPr lang="en-CA" dirty="0"/>
          </a:p>
        </p:txBody>
      </p:sp>
      <p:sp>
        <p:nvSpPr>
          <p:cNvPr id="3" name="Content Placeholder 2"/>
          <p:cNvSpPr>
            <a:spLocks noGrp="1"/>
          </p:cNvSpPr>
          <p:nvPr>
            <p:ph idx="1"/>
          </p:nvPr>
        </p:nvSpPr>
        <p:spPr/>
        <p:txBody>
          <a:bodyPr>
            <a:normAutofit/>
          </a:bodyPr>
          <a:lstStyle/>
          <a:p>
            <a:r>
              <a:rPr lang="en-US" sz="2400" dirty="0" smtClean="0"/>
              <a:t>It is a way of reading Scripture.</a:t>
            </a:r>
          </a:p>
          <a:p>
            <a:r>
              <a:rPr lang="en-US" sz="2400" dirty="0" smtClean="0"/>
              <a:t>Yet, it is more than this; it is much, much more.</a:t>
            </a:r>
          </a:p>
          <a:p>
            <a:r>
              <a:rPr lang="en-US" sz="2400" dirty="0" smtClean="0"/>
              <a:t>The Bible forces us to read it </a:t>
            </a:r>
            <a:r>
              <a:rPr lang="en-US" sz="2400" dirty="0" err="1" smtClean="0"/>
              <a:t>covenantally</a:t>
            </a:r>
            <a:r>
              <a:rPr lang="en-US" sz="2400" dirty="0" smtClean="0"/>
              <a:t>. How? </a:t>
            </a:r>
            <a:endParaRPr lang="en-US" sz="2400" dirty="0"/>
          </a:p>
          <a:p>
            <a:pPr lvl="1"/>
            <a:r>
              <a:rPr lang="en-US" sz="2400" dirty="0" smtClean="0"/>
              <a:t>By the story it tells.</a:t>
            </a:r>
          </a:p>
          <a:p>
            <a:pPr lvl="1"/>
            <a:r>
              <a:rPr lang="en-US" sz="2400" dirty="0" smtClean="0"/>
              <a:t>By the place it gives to Jesus in the covenant story.</a:t>
            </a:r>
          </a:p>
          <a:p>
            <a:pPr lvl="1"/>
            <a:r>
              <a:rPr lang="en-US" sz="2400" dirty="0" smtClean="0"/>
              <a:t>By the specific parallel between Jesus and Adam in Romans 5:12-18; 1 Corinthians 15:21ff.</a:t>
            </a:r>
          </a:p>
          <a:p>
            <a:pPr lvl="1"/>
            <a:r>
              <a:rPr lang="en-US" sz="2400" dirty="0" smtClean="0"/>
              <a:t>By the explicit declaring of the covenant of redemption in John’s gospel.</a:t>
            </a:r>
          </a:p>
          <a:p>
            <a:pPr lvl="1"/>
            <a:endParaRPr lang="en-US" dirty="0" smtClean="0"/>
          </a:p>
          <a:p>
            <a:endParaRPr lang="en-US" dirty="0" smtClean="0"/>
          </a:p>
        </p:txBody>
      </p:sp>
    </p:spTree>
    <p:extLst>
      <p:ext uri="{BB962C8B-B14F-4D97-AF65-F5344CB8AC3E}">
        <p14:creationId xmlns:p14="http://schemas.microsoft.com/office/powerpoint/2010/main" val="2482757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covenant?</a:t>
            </a:r>
            <a:endParaRPr lang="en-CA" dirty="0"/>
          </a:p>
        </p:txBody>
      </p:sp>
      <p:sp>
        <p:nvSpPr>
          <p:cNvPr id="3" name="Content Placeholder 2"/>
          <p:cNvSpPr>
            <a:spLocks noGrp="1"/>
          </p:cNvSpPr>
          <p:nvPr>
            <p:ph idx="1"/>
          </p:nvPr>
        </p:nvSpPr>
        <p:spPr>
          <a:xfrm>
            <a:off x="1069848" y="2121407"/>
            <a:ext cx="10058400" cy="4465659"/>
          </a:xfrm>
        </p:spPr>
        <p:txBody>
          <a:bodyPr>
            <a:normAutofit/>
          </a:bodyPr>
          <a:lstStyle/>
          <a:p>
            <a:r>
              <a:rPr lang="en-CA" sz="2400" dirty="0"/>
              <a:t>God reveals himself throughout the Scriptures as a covenant-making God: </a:t>
            </a:r>
            <a:r>
              <a:rPr lang="en-CA" sz="2400" dirty="0" smtClean="0"/>
              <a:t>It is </a:t>
            </a:r>
            <a:r>
              <a:rPr lang="en-CA" sz="2400" dirty="0"/>
              <a:t>the life-embracing bedrock reality of the covenant relationship between the Creator </a:t>
            </a:r>
            <a:r>
              <a:rPr lang="en-CA" sz="2400" dirty="0" smtClean="0"/>
              <a:t>/ Redeemer and Christians.</a:t>
            </a:r>
          </a:p>
          <a:p>
            <a:r>
              <a:rPr lang="en-US" sz="2400" dirty="0" smtClean="0"/>
              <a:t>Three aspects of God and our relationship to him we covenant forces us to recognize:</a:t>
            </a:r>
          </a:p>
          <a:p>
            <a:pPr lvl="1"/>
            <a:r>
              <a:rPr lang="en-US" sz="2200" dirty="0" smtClean="0"/>
              <a:t>God is transcendent</a:t>
            </a:r>
          </a:p>
          <a:p>
            <a:pPr lvl="1"/>
            <a:r>
              <a:rPr lang="en-US" sz="2200" dirty="0" smtClean="0"/>
              <a:t>God is immanent</a:t>
            </a:r>
          </a:p>
          <a:p>
            <a:pPr lvl="1"/>
            <a:r>
              <a:rPr lang="en-US" sz="2200" dirty="0" smtClean="0"/>
              <a:t>We are qualitatively and quantitatively different</a:t>
            </a:r>
            <a:endParaRPr lang="en-CA" sz="2200" dirty="0" smtClean="0"/>
          </a:p>
          <a:p>
            <a:r>
              <a:rPr lang="en-US" sz="2400" dirty="0" smtClean="0"/>
              <a:t>Definition - It is simply a legal arrangement between two parties, usually established with an oath and defined by divinely established sanctions.</a:t>
            </a:r>
            <a:endParaRPr lang="en-US" sz="2200" dirty="0" smtClean="0"/>
          </a:p>
          <a:p>
            <a:pPr lvl="1"/>
            <a:endParaRPr lang="en-US" sz="2200" dirty="0" smtClean="0"/>
          </a:p>
          <a:p>
            <a:pPr lvl="1"/>
            <a:endParaRPr lang="en-CA" sz="2200" dirty="0" smtClean="0"/>
          </a:p>
        </p:txBody>
      </p:sp>
    </p:spTree>
    <p:extLst>
      <p:ext uri="{BB962C8B-B14F-4D97-AF65-F5344CB8AC3E}">
        <p14:creationId xmlns:p14="http://schemas.microsoft.com/office/powerpoint/2010/main" val="3704672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Summary</a:t>
            </a:r>
            <a:endParaRPr lang="en-CA" dirty="0"/>
          </a:p>
        </p:txBody>
      </p:sp>
      <p:sp>
        <p:nvSpPr>
          <p:cNvPr id="3" name="Content Placeholder 2"/>
          <p:cNvSpPr>
            <a:spLocks noGrp="1"/>
          </p:cNvSpPr>
          <p:nvPr>
            <p:ph idx="1"/>
          </p:nvPr>
        </p:nvSpPr>
        <p:spPr/>
        <p:txBody>
          <a:bodyPr>
            <a:normAutofit/>
          </a:bodyPr>
          <a:lstStyle/>
          <a:p>
            <a:r>
              <a:rPr lang="en-US" sz="2400" dirty="0"/>
              <a:t>A covenant </a:t>
            </a:r>
            <a:r>
              <a:rPr lang="en-US" sz="2400" dirty="0" smtClean="0"/>
              <a:t>typically includes </a:t>
            </a:r>
            <a:r>
              <a:rPr lang="en-US" sz="2400" dirty="0"/>
              <a:t>these </a:t>
            </a:r>
            <a:r>
              <a:rPr lang="en-US" sz="2400" dirty="0" smtClean="0"/>
              <a:t>parts (cf. Deuteronomy as Suzerain-vassal treaty):</a:t>
            </a:r>
            <a:endParaRPr lang="en-US" sz="2400" dirty="0"/>
          </a:p>
          <a:p>
            <a:pPr lvl="1"/>
            <a:r>
              <a:rPr lang="en-US" sz="2400" dirty="0" smtClean="0"/>
              <a:t>The parties involved (usually two);</a:t>
            </a:r>
          </a:p>
          <a:p>
            <a:pPr lvl="1"/>
            <a:r>
              <a:rPr lang="en-US" sz="2400" dirty="0" smtClean="0"/>
              <a:t>Stipulations guiding the relationship between the one making the covenant and the one with whom the covenant is being made;</a:t>
            </a:r>
          </a:p>
          <a:p>
            <a:pPr lvl="1"/>
            <a:r>
              <a:rPr lang="en-US" sz="2400" dirty="0" smtClean="0"/>
              <a:t>Sanctions for disobedience and blessings for obedience;</a:t>
            </a:r>
          </a:p>
          <a:p>
            <a:pPr lvl="1"/>
            <a:r>
              <a:rPr lang="en-US" sz="2400" dirty="0" smtClean="0"/>
              <a:t>Some sort of bond is made between the two parties</a:t>
            </a:r>
            <a:endParaRPr lang="en-US" sz="2400" dirty="0"/>
          </a:p>
          <a:p>
            <a:r>
              <a:rPr lang="en-US" sz="2400" dirty="0"/>
              <a:t>There are only two ways in which a covenant may be treated by the parties – observation or violation.</a:t>
            </a:r>
          </a:p>
          <a:p>
            <a:endParaRPr lang="en-CA" dirty="0"/>
          </a:p>
        </p:txBody>
      </p:sp>
    </p:spTree>
    <p:extLst>
      <p:ext uri="{BB962C8B-B14F-4D97-AF65-F5344CB8AC3E}">
        <p14:creationId xmlns:p14="http://schemas.microsoft.com/office/powerpoint/2010/main" val="3397826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Summary</a:t>
            </a:r>
            <a:endParaRPr lang="en-CA" dirty="0"/>
          </a:p>
        </p:txBody>
      </p:sp>
      <p:sp>
        <p:nvSpPr>
          <p:cNvPr id="3" name="Content Placeholder 2"/>
          <p:cNvSpPr>
            <a:spLocks noGrp="1"/>
          </p:cNvSpPr>
          <p:nvPr>
            <p:ph idx="1"/>
          </p:nvPr>
        </p:nvSpPr>
        <p:spPr/>
        <p:txBody>
          <a:bodyPr>
            <a:normAutofit/>
          </a:bodyPr>
          <a:lstStyle/>
          <a:p>
            <a:pPr marL="36900" indent="0">
              <a:buNone/>
            </a:pPr>
            <a:r>
              <a:rPr lang="en-US" sz="2400" dirty="0" smtClean="0"/>
              <a:t>Three basic types of covenant in Scripture:</a:t>
            </a:r>
          </a:p>
          <a:p>
            <a:r>
              <a:rPr lang="en-US" sz="2400" dirty="0" smtClean="0"/>
              <a:t>Parity </a:t>
            </a:r>
          </a:p>
          <a:p>
            <a:pPr lvl="1"/>
            <a:r>
              <a:rPr lang="en-US" sz="2400" dirty="0" smtClean="0"/>
              <a:t>Mutual compacts (cf. Genesis 20:14-18)</a:t>
            </a:r>
          </a:p>
          <a:p>
            <a:r>
              <a:rPr lang="en-US" sz="2400" dirty="0" smtClean="0"/>
              <a:t>Royal Grant</a:t>
            </a:r>
          </a:p>
          <a:p>
            <a:pPr lvl="1"/>
            <a:r>
              <a:rPr lang="en-US" sz="2400" dirty="0" smtClean="0"/>
              <a:t>Unilateral promises of gracious gift (cf. the Covenants of Grace with Noah</a:t>
            </a:r>
            <a:r>
              <a:rPr lang="en-US" sz="2400" dirty="0"/>
              <a:t>,</a:t>
            </a:r>
            <a:r>
              <a:rPr lang="en-US" sz="2400" dirty="0" smtClean="0"/>
              <a:t> Abraham, David, Christ’s people)</a:t>
            </a:r>
          </a:p>
          <a:p>
            <a:r>
              <a:rPr lang="en-US" sz="2400" dirty="0" smtClean="0"/>
              <a:t>Suzerain-vassal</a:t>
            </a:r>
          </a:p>
          <a:p>
            <a:pPr lvl="1"/>
            <a:r>
              <a:rPr lang="en-US" sz="2400" dirty="0" smtClean="0"/>
              <a:t>Treaty of the Great King (cf. Adam; Mosaic)</a:t>
            </a:r>
            <a:endParaRPr lang="en-CA" sz="2400" dirty="0"/>
          </a:p>
        </p:txBody>
      </p:sp>
    </p:spTree>
    <p:extLst>
      <p:ext uri="{BB962C8B-B14F-4D97-AF65-F5344CB8AC3E}">
        <p14:creationId xmlns:p14="http://schemas.microsoft.com/office/powerpoint/2010/main" val="199546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Keys</a:t>
            </a:r>
            <a:endParaRPr lang="en-CA" dirty="0"/>
          </a:p>
        </p:txBody>
      </p:sp>
      <p:sp>
        <p:nvSpPr>
          <p:cNvPr id="3" name="Content Placeholder 2"/>
          <p:cNvSpPr>
            <a:spLocks noGrp="1"/>
          </p:cNvSpPr>
          <p:nvPr>
            <p:ph idx="1"/>
          </p:nvPr>
        </p:nvSpPr>
        <p:spPr/>
        <p:txBody>
          <a:bodyPr>
            <a:normAutofit/>
          </a:bodyPr>
          <a:lstStyle/>
          <a:p>
            <a:r>
              <a:rPr lang="en-US" sz="2400" dirty="0" smtClean="0"/>
              <a:t>There are three major covenants in Scripture:</a:t>
            </a:r>
          </a:p>
          <a:p>
            <a:pPr lvl="1"/>
            <a:r>
              <a:rPr lang="en-US" sz="2200" dirty="0" smtClean="0"/>
              <a:t>Redemption</a:t>
            </a:r>
          </a:p>
          <a:p>
            <a:pPr lvl="1"/>
            <a:r>
              <a:rPr lang="en-US" sz="2200" dirty="0" smtClean="0"/>
              <a:t>Works</a:t>
            </a:r>
          </a:p>
          <a:p>
            <a:pPr lvl="1"/>
            <a:r>
              <a:rPr lang="en-US" sz="2200" dirty="0" smtClean="0"/>
              <a:t>Grace</a:t>
            </a:r>
          </a:p>
          <a:p>
            <a:r>
              <a:rPr lang="en-US" sz="2400" dirty="0" smtClean="0"/>
              <a:t>These covenants are informed either by the basic principle of works or grace.</a:t>
            </a:r>
          </a:p>
          <a:p>
            <a:r>
              <a:rPr lang="en-US" sz="2400" dirty="0" smtClean="0"/>
              <a:t>We must be aware of the covenants as we read Scripture.</a:t>
            </a:r>
          </a:p>
          <a:p>
            <a:endParaRPr lang="en-CA" sz="2400" dirty="0"/>
          </a:p>
        </p:txBody>
      </p:sp>
    </p:spTree>
    <p:extLst>
      <p:ext uri="{BB962C8B-B14F-4D97-AF65-F5344CB8AC3E}">
        <p14:creationId xmlns:p14="http://schemas.microsoft.com/office/powerpoint/2010/main" val="224759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Covenant of Redemption</a:t>
            </a:r>
            <a:endParaRPr lang="en-CA" dirty="0"/>
          </a:p>
        </p:txBody>
      </p:sp>
      <p:sp>
        <p:nvSpPr>
          <p:cNvPr id="3" name="Content Placeholder 2"/>
          <p:cNvSpPr>
            <a:spLocks noGrp="1"/>
          </p:cNvSpPr>
          <p:nvPr>
            <p:ph idx="1"/>
          </p:nvPr>
        </p:nvSpPr>
        <p:spPr>
          <a:xfrm>
            <a:off x="1069848" y="2121407"/>
            <a:ext cx="10058400" cy="4567259"/>
          </a:xfrm>
        </p:spPr>
        <p:txBody>
          <a:bodyPr>
            <a:normAutofit lnSpcReduction="10000"/>
          </a:bodyPr>
          <a:lstStyle/>
          <a:p>
            <a:pPr marL="0" indent="0">
              <a:buNone/>
            </a:pPr>
            <a:r>
              <a:rPr lang="en-CA" sz="2600" dirty="0" smtClean="0"/>
              <a:t>The </a:t>
            </a:r>
            <a:r>
              <a:rPr lang="en-CA" sz="2600" dirty="0"/>
              <a:t>covenant of redemption is an eternal pact </a:t>
            </a:r>
            <a:r>
              <a:rPr lang="en-CA" sz="2600" dirty="0" smtClean="0"/>
              <a:t>between </a:t>
            </a:r>
            <a:r>
              <a:rPr lang="en-CA" sz="2600" dirty="0"/>
              <a:t>the persons of the Trinity. The Father elects a people in the Son as their mediator </a:t>
            </a:r>
            <a:r>
              <a:rPr lang="en-CA" sz="2600" dirty="0" smtClean="0"/>
              <a:t>to </a:t>
            </a:r>
            <a:r>
              <a:rPr lang="en-CA" sz="2600" dirty="0"/>
              <a:t>be brought to saving faith through the Spirit</a:t>
            </a:r>
            <a:r>
              <a:rPr lang="en-CA" sz="2600" dirty="0" smtClean="0"/>
              <a:t>. (Horton)</a:t>
            </a:r>
          </a:p>
          <a:p>
            <a:r>
              <a:rPr lang="en-US" sz="2400" dirty="0" smtClean="0"/>
              <a:t>There is an eternal agreement between the </a:t>
            </a:r>
            <a:r>
              <a:rPr lang="en-US" sz="2400" b="1" dirty="0" smtClean="0"/>
              <a:t>Father</a:t>
            </a:r>
            <a:r>
              <a:rPr lang="en-US" sz="2400" dirty="0" smtClean="0"/>
              <a:t> and the Son to save sinners (Ephesians 1:4; 3:11); the Son must obey the Father (John 10:18)</a:t>
            </a:r>
          </a:p>
          <a:p>
            <a:r>
              <a:rPr lang="en-CA" sz="2400" dirty="0" smtClean="0"/>
              <a:t>As a result of his obedience to that agreement, </a:t>
            </a:r>
            <a:r>
              <a:rPr lang="en-CA" sz="2400" b="1" dirty="0" smtClean="0"/>
              <a:t>Christ</a:t>
            </a:r>
            <a:r>
              <a:rPr lang="en-CA" sz="2400" dirty="0" smtClean="0"/>
              <a:t> has </a:t>
            </a:r>
            <a:r>
              <a:rPr lang="en-CA" sz="2400" dirty="0"/>
              <a:t>been given a people by the Father (cf. John 6:39; 10:29; 17:2, 4-10; Ephesians 1:4-12; Hebrews 2:13) </a:t>
            </a:r>
            <a:endParaRPr lang="en-CA" sz="2400" dirty="0" smtClean="0"/>
          </a:p>
          <a:p>
            <a:r>
              <a:rPr lang="en-CA" sz="2400" dirty="0" smtClean="0"/>
              <a:t>These people are the ones who are called </a:t>
            </a:r>
            <a:r>
              <a:rPr lang="en-CA" sz="2400" dirty="0"/>
              <a:t>and kept by the </a:t>
            </a:r>
            <a:r>
              <a:rPr lang="en-CA" sz="2400" b="1" dirty="0" smtClean="0"/>
              <a:t>Holy Spirit </a:t>
            </a:r>
            <a:r>
              <a:rPr lang="en-CA" sz="2400" dirty="0"/>
              <a:t>for the consummation </a:t>
            </a:r>
            <a:r>
              <a:rPr lang="en-CA" sz="2400" dirty="0" smtClean="0"/>
              <a:t>(</a:t>
            </a:r>
            <a:r>
              <a:rPr lang="en-CA" sz="2400" dirty="0"/>
              <a:t>Romans 8:29-30; Ephesians 1:11-13; Titus 3:5; 1 Peter 1:5)</a:t>
            </a:r>
            <a:endParaRPr lang="en-US" sz="2400" dirty="0"/>
          </a:p>
        </p:txBody>
      </p:sp>
    </p:spTree>
    <p:extLst>
      <p:ext uri="{BB962C8B-B14F-4D97-AF65-F5344CB8AC3E}">
        <p14:creationId xmlns:p14="http://schemas.microsoft.com/office/powerpoint/2010/main" val="358076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Covenant of Works (or Creation)</a:t>
            </a:r>
            <a:endParaRPr lang="en-CA" dirty="0"/>
          </a:p>
        </p:txBody>
      </p:sp>
      <p:sp>
        <p:nvSpPr>
          <p:cNvPr id="3" name="Content Placeholder 2"/>
          <p:cNvSpPr>
            <a:spLocks noGrp="1"/>
          </p:cNvSpPr>
          <p:nvPr>
            <p:ph idx="1"/>
          </p:nvPr>
        </p:nvSpPr>
        <p:spPr/>
        <p:txBody>
          <a:bodyPr>
            <a:normAutofit/>
          </a:bodyPr>
          <a:lstStyle/>
          <a:p>
            <a:pPr marL="0" indent="0">
              <a:buNone/>
            </a:pPr>
            <a:r>
              <a:rPr lang="en-CA" sz="2400" dirty="0" smtClean="0"/>
              <a:t>“</a:t>
            </a:r>
            <a:r>
              <a:rPr lang="en-CA" sz="2400" dirty="0"/>
              <a:t>God’s pact with Adam in his integrity, as </a:t>
            </a:r>
            <a:r>
              <a:rPr lang="en-CA" sz="2400" dirty="0" smtClean="0"/>
              <a:t>the </a:t>
            </a:r>
            <a:r>
              <a:rPr lang="en-CA" sz="2400" dirty="0"/>
              <a:t>head of the whole human race, by which God requiring of man the perfect obedience of the law of works promised him if obedient eternal life in heaven, but threatened him if he transgressed with eternal death; and on his part man promised perfect obedience to God’s requirement. </a:t>
            </a:r>
            <a:endParaRPr lang="en-CA" sz="2400" dirty="0" smtClean="0"/>
          </a:p>
          <a:p>
            <a:pPr marL="0" indent="0" algn="r">
              <a:buNone/>
            </a:pPr>
            <a:r>
              <a:rPr lang="en-CA" sz="2400" dirty="0" smtClean="0"/>
              <a:t>Heidegger </a:t>
            </a:r>
            <a:r>
              <a:rPr lang="en-CA" sz="2400" dirty="0"/>
              <a:t>9, </a:t>
            </a:r>
            <a:r>
              <a:rPr lang="en-CA" sz="2400" dirty="0" smtClean="0"/>
              <a:t>15</a:t>
            </a:r>
          </a:p>
          <a:p>
            <a:pPr marL="0" indent="0" algn="r">
              <a:buNone/>
            </a:pPr>
            <a:r>
              <a:rPr lang="en-US" sz="2400" dirty="0" smtClean="0"/>
              <a:t>Quoted in </a:t>
            </a:r>
            <a:r>
              <a:rPr lang="en-US" sz="2400" dirty="0" err="1" smtClean="0"/>
              <a:t>Heppe</a:t>
            </a:r>
            <a:r>
              <a:rPr lang="en-US" sz="2400" dirty="0" smtClean="0"/>
              <a:t>, </a:t>
            </a:r>
            <a:r>
              <a:rPr lang="en-US" sz="2400" i="1" dirty="0" smtClean="0"/>
              <a:t>Reformed </a:t>
            </a:r>
            <a:r>
              <a:rPr lang="en-US" sz="2400" i="1" dirty="0" err="1" smtClean="0"/>
              <a:t>Dogmatics</a:t>
            </a:r>
            <a:endParaRPr lang="en-CA" sz="2400" dirty="0"/>
          </a:p>
        </p:txBody>
      </p:sp>
    </p:spTree>
    <p:extLst>
      <p:ext uri="{BB962C8B-B14F-4D97-AF65-F5344CB8AC3E}">
        <p14:creationId xmlns:p14="http://schemas.microsoft.com/office/powerpoint/2010/main" val="3499716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Covenant of </a:t>
            </a:r>
            <a:r>
              <a:rPr lang="en-US" dirty="0" smtClean="0"/>
              <a:t>Works</a:t>
            </a:r>
            <a:endParaRPr lang="en-CA"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Though not overt, the substance of a covenantal arrangement is found in Genesis 1-3:</a:t>
            </a:r>
          </a:p>
          <a:p>
            <a:pPr marL="457200" indent="-457200">
              <a:buFont typeface="+mj-lt"/>
              <a:buAutoNum type="arabicPeriod"/>
            </a:pPr>
            <a:r>
              <a:rPr lang="en-US" sz="2400" dirty="0" smtClean="0"/>
              <a:t>Adam is not simply an individual, he is a representative head (Romans 5:12ff)</a:t>
            </a:r>
          </a:p>
          <a:p>
            <a:pPr marL="457200" indent="-457200">
              <a:buFont typeface="+mj-lt"/>
              <a:buAutoNum type="arabicPeriod"/>
            </a:pPr>
            <a:r>
              <a:rPr lang="en-CA" sz="2400" dirty="0"/>
              <a:t>The relationship between God and Man was established through divine words and acts of commitment</a:t>
            </a:r>
            <a:r>
              <a:rPr lang="en-CA" sz="2400" dirty="0" smtClean="0"/>
              <a:t>.</a:t>
            </a:r>
          </a:p>
          <a:p>
            <a:pPr marL="457200" indent="-457200">
              <a:buFont typeface="+mj-lt"/>
              <a:buAutoNum type="arabicPeriod"/>
            </a:pPr>
            <a:r>
              <a:rPr lang="en-CA" sz="2400" dirty="0"/>
              <a:t>Though “covenant” </a:t>
            </a:r>
            <a:r>
              <a:rPr lang="en-CA" sz="2400" dirty="0" smtClean="0"/>
              <a:t>is not </a:t>
            </a:r>
            <a:r>
              <a:rPr lang="en-CA" sz="2400" dirty="0"/>
              <a:t>mentioned in the text of Genesis 1-3, the Scriptures later use this very language to describe that arrangement</a:t>
            </a:r>
            <a:r>
              <a:rPr lang="en-CA" sz="2400" dirty="0" smtClean="0"/>
              <a:t>.</a:t>
            </a:r>
          </a:p>
          <a:p>
            <a:pPr marL="0" indent="0">
              <a:buNone/>
            </a:pPr>
            <a:r>
              <a:rPr lang="en-US" sz="2400" dirty="0" smtClean="0"/>
              <a:t>The relationship between the Covenant of Redemption and the Covenant of Works</a:t>
            </a:r>
            <a:endParaRPr lang="en-CA" sz="2400" dirty="0"/>
          </a:p>
        </p:txBody>
      </p:sp>
    </p:spTree>
    <p:extLst>
      <p:ext uri="{BB962C8B-B14F-4D97-AF65-F5344CB8AC3E}">
        <p14:creationId xmlns:p14="http://schemas.microsoft.com/office/powerpoint/2010/main" val="42706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en-CA" dirty="0"/>
          </a:p>
        </p:txBody>
      </p:sp>
      <p:sp>
        <p:nvSpPr>
          <p:cNvPr id="4" name="Subtitle 3"/>
          <p:cNvSpPr>
            <a:spLocks noGrp="1"/>
          </p:cNvSpPr>
          <p:nvPr>
            <p:ph type="subTitle" idx="1"/>
          </p:nvPr>
        </p:nvSpPr>
        <p:spPr/>
        <p:txBody>
          <a:bodyPr/>
          <a:lstStyle/>
          <a:p>
            <a:endParaRPr lang="en-CA"/>
          </a:p>
        </p:txBody>
      </p:sp>
    </p:spTree>
    <p:extLst>
      <p:ext uri="{BB962C8B-B14F-4D97-AF65-F5344CB8AC3E}">
        <p14:creationId xmlns:p14="http://schemas.microsoft.com/office/powerpoint/2010/main" val="650246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Covenants of grace</a:t>
            </a:r>
            <a:endParaRPr lang="en-CA"/>
          </a:p>
        </p:txBody>
      </p:sp>
      <p:sp>
        <p:nvSpPr>
          <p:cNvPr id="3" name="Content Placeholder 2"/>
          <p:cNvSpPr>
            <a:spLocks noGrp="1"/>
          </p:cNvSpPr>
          <p:nvPr>
            <p:ph idx="1"/>
          </p:nvPr>
        </p:nvSpPr>
        <p:spPr/>
        <p:txBody>
          <a:bodyPr>
            <a:normAutofit/>
          </a:bodyPr>
          <a:lstStyle/>
          <a:p>
            <a:r>
              <a:rPr lang="en-US" sz="2400" dirty="0" smtClean="0"/>
              <a:t>The covenants of grace include the covenants God made with post-Fall Adam, Noah, </a:t>
            </a:r>
            <a:r>
              <a:rPr lang="en-US" sz="2400" b="1" dirty="0" smtClean="0"/>
              <a:t>Abraham</a:t>
            </a:r>
            <a:r>
              <a:rPr lang="en-US" sz="2400" dirty="0" smtClean="0"/>
              <a:t>, </a:t>
            </a:r>
            <a:r>
              <a:rPr lang="en-US" sz="2400" b="1" dirty="0" smtClean="0"/>
              <a:t>Moses</a:t>
            </a:r>
            <a:r>
              <a:rPr lang="en-US" sz="2400" dirty="0" smtClean="0"/>
              <a:t>, David, and the </a:t>
            </a:r>
            <a:r>
              <a:rPr lang="en-US" sz="2400" b="1" dirty="0" smtClean="0"/>
              <a:t>New Covenant in Christ</a:t>
            </a:r>
            <a:r>
              <a:rPr lang="en-US" sz="2400" dirty="0" smtClean="0"/>
              <a:t>.</a:t>
            </a:r>
          </a:p>
          <a:p>
            <a:r>
              <a:rPr lang="en-US" sz="2400" dirty="0" smtClean="0"/>
              <a:t>The most important implication of the covenant of grace is that there has always been only one way of salvation.</a:t>
            </a:r>
          </a:p>
          <a:p>
            <a:r>
              <a:rPr lang="en-US" sz="2400" dirty="0" smtClean="0"/>
              <a:t>Yet there are differences in the administration of this covenant.</a:t>
            </a:r>
            <a:endParaRPr lang="en-CA" sz="2400" dirty="0"/>
          </a:p>
        </p:txBody>
      </p:sp>
    </p:spTree>
    <p:extLst>
      <p:ext uri="{BB962C8B-B14F-4D97-AF65-F5344CB8AC3E}">
        <p14:creationId xmlns:p14="http://schemas.microsoft.com/office/powerpoint/2010/main" val="95148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Covenant of Grace: Abraham</a:t>
            </a:r>
            <a:endParaRPr lang="en-CA" dirty="0"/>
          </a:p>
        </p:txBody>
      </p:sp>
      <p:sp>
        <p:nvSpPr>
          <p:cNvPr id="3" name="Content Placeholder 2"/>
          <p:cNvSpPr>
            <a:spLocks noGrp="1"/>
          </p:cNvSpPr>
          <p:nvPr>
            <p:ph idx="1"/>
          </p:nvPr>
        </p:nvSpPr>
        <p:spPr/>
        <p:txBody>
          <a:bodyPr>
            <a:normAutofit/>
          </a:bodyPr>
          <a:lstStyle/>
          <a:p>
            <a:r>
              <a:rPr lang="en-CA" sz="2400" dirty="0" smtClean="0"/>
              <a:t>In </a:t>
            </a:r>
            <a:r>
              <a:rPr lang="en-CA" sz="2400" dirty="0"/>
              <a:t>a series of revelations (</a:t>
            </a:r>
            <a:r>
              <a:rPr lang="en-CA" sz="2400" dirty="0" smtClean="0"/>
              <a:t>Genesis </a:t>
            </a:r>
            <a:r>
              <a:rPr lang="en-CA" sz="2400" dirty="0"/>
              <a:t>12-17) God promises three distinct blessings to Abraham: a royal heir, a great nation as his offspring, and a promised land. </a:t>
            </a:r>
            <a:endParaRPr lang="en-CA" sz="2400" dirty="0" smtClean="0"/>
          </a:p>
          <a:p>
            <a:r>
              <a:rPr lang="en-CA" sz="2400" dirty="0" smtClean="0"/>
              <a:t>It </a:t>
            </a:r>
            <a:r>
              <a:rPr lang="en-CA" sz="2400" dirty="0"/>
              <a:t>is essential to realize that each of these promises is fulfilled in two </a:t>
            </a:r>
            <a:r>
              <a:rPr lang="en-CA" sz="2400" dirty="0" smtClean="0"/>
              <a:t>distinct stages</a:t>
            </a:r>
            <a:r>
              <a:rPr lang="en-CA" sz="2400" dirty="0"/>
              <a:t>, first according to type and finally according to fulfillment. </a:t>
            </a:r>
            <a:br>
              <a:rPr lang="en-CA" sz="2400" dirty="0"/>
            </a:br>
            <a:endParaRPr lang="en-CA" sz="2400" dirty="0"/>
          </a:p>
        </p:txBody>
      </p:sp>
    </p:spTree>
    <p:extLst>
      <p:ext uri="{BB962C8B-B14F-4D97-AF65-F5344CB8AC3E}">
        <p14:creationId xmlns:p14="http://schemas.microsoft.com/office/powerpoint/2010/main" val="509507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Covenant of </a:t>
            </a:r>
            <a:r>
              <a:rPr lang="en-US" dirty="0"/>
              <a:t>grace: Abraham and Moses</a:t>
            </a:r>
            <a:endParaRPr lang="en-CA" dirty="0"/>
          </a:p>
        </p:txBody>
      </p:sp>
      <p:sp>
        <p:nvSpPr>
          <p:cNvPr id="3" name="Content Placeholder 2"/>
          <p:cNvSpPr>
            <a:spLocks noGrp="1"/>
          </p:cNvSpPr>
          <p:nvPr>
            <p:ph idx="1"/>
          </p:nvPr>
        </p:nvSpPr>
        <p:spPr/>
        <p:txBody>
          <a:bodyPr>
            <a:normAutofit/>
          </a:bodyPr>
          <a:lstStyle/>
          <a:p>
            <a:pPr marL="0" indent="0">
              <a:buNone/>
            </a:pPr>
            <a:r>
              <a:rPr lang="en-US" sz="2400" dirty="0" smtClean="0"/>
              <a:t>The Mosaic covenant is a typological republication of the covenant of works:</a:t>
            </a:r>
            <a:endParaRPr lang="en-CA" sz="2400" dirty="0" smtClean="0"/>
          </a:p>
          <a:p>
            <a:pPr marL="0" indent="0">
              <a:buNone/>
            </a:pPr>
            <a:r>
              <a:rPr lang="en-CA" sz="2400" dirty="0" smtClean="0"/>
              <a:t>As </a:t>
            </a:r>
            <a:r>
              <a:rPr lang="en-CA" sz="2400" dirty="0"/>
              <a:t>the covenant of grace, under which the ancients were, is not to be confounded with, so neither is it to be separated from, the </a:t>
            </a:r>
            <a:r>
              <a:rPr lang="en-CA" sz="2400" dirty="0" err="1"/>
              <a:t>Sinaitic</a:t>
            </a:r>
            <a:r>
              <a:rPr lang="en-CA" sz="2400" dirty="0"/>
              <a:t> covenant: neither are we to think that believers were without all those things which were not promised by the </a:t>
            </a:r>
            <a:r>
              <a:rPr lang="en-CA" sz="2400" dirty="0" err="1"/>
              <a:t>Sinaitic</a:t>
            </a:r>
            <a:r>
              <a:rPr lang="en-CA" sz="2400" dirty="0"/>
              <a:t> covenant, and which the typical covenant, because of its weakness and </a:t>
            </a:r>
            <a:r>
              <a:rPr lang="en-CA" sz="2400" dirty="0" err="1"/>
              <a:t>unprofitableness</a:t>
            </a:r>
            <a:r>
              <a:rPr lang="en-CA" sz="2400" dirty="0"/>
              <a:t>, could not bestow; as they were likewise partakers of the Abrahamic covenant, which was a pure covenant of grace: and hence were derived the spiritual and saving benefits of the </a:t>
            </a:r>
            <a:r>
              <a:rPr lang="en-CA" sz="2400" dirty="0" smtClean="0"/>
              <a:t>Israelites.</a:t>
            </a:r>
          </a:p>
          <a:p>
            <a:pPr marL="0" indent="0" algn="r">
              <a:buNone/>
            </a:pPr>
            <a:r>
              <a:rPr lang="en-US" sz="2400" dirty="0" smtClean="0"/>
              <a:t>Herman </a:t>
            </a:r>
            <a:r>
              <a:rPr lang="en-US" sz="2400" dirty="0" err="1" smtClean="0"/>
              <a:t>Witsius</a:t>
            </a:r>
            <a:endParaRPr lang="en-CA" sz="2400" dirty="0"/>
          </a:p>
        </p:txBody>
      </p:sp>
    </p:spTree>
    <p:extLst>
      <p:ext uri="{BB962C8B-B14F-4D97-AF65-F5344CB8AC3E}">
        <p14:creationId xmlns:p14="http://schemas.microsoft.com/office/powerpoint/2010/main" val="9289578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Covenant of Grace: Moses</a:t>
            </a:r>
            <a:endParaRPr lang="en-CA" dirty="0"/>
          </a:p>
        </p:txBody>
      </p:sp>
      <p:sp>
        <p:nvSpPr>
          <p:cNvPr id="3" name="Content Placeholder 2"/>
          <p:cNvSpPr>
            <a:spLocks noGrp="1"/>
          </p:cNvSpPr>
          <p:nvPr>
            <p:ph idx="1"/>
          </p:nvPr>
        </p:nvSpPr>
        <p:spPr/>
        <p:txBody>
          <a:bodyPr>
            <a:normAutofit/>
          </a:bodyPr>
          <a:lstStyle/>
          <a:p>
            <a:r>
              <a:rPr lang="en-CA" sz="2400" dirty="0"/>
              <a:t>The apostle Paul often contrasts the Mosaic law (works) with the Abrahamic </a:t>
            </a:r>
            <a:r>
              <a:rPr lang="en-CA" sz="2400" dirty="0" smtClean="0"/>
              <a:t>promise (grace</a:t>
            </a:r>
            <a:r>
              <a:rPr lang="en-CA" sz="2400" dirty="0"/>
              <a:t>). He assumes that these two principles are fundamentally opposed to one another: “For if the inheritance is based on law, it is no longer based on a promise” (</a:t>
            </a:r>
            <a:r>
              <a:rPr lang="en-CA" sz="2400" dirty="0" smtClean="0"/>
              <a:t>Galatians </a:t>
            </a:r>
            <a:r>
              <a:rPr lang="en-CA" sz="2400" dirty="0"/>
              <a:t>3:18)</a:t>
            </a:r>
          </a:p>
          <a:p>
            <a:r>
              <a:rPr lang="en-CA" sz="2400" dirty="0" smtClean="0"/>
              <a:t>The </a:t>
            </a:r>
            <a:r>
              <a:rPr lang="en-CA" sz="2400" dirty="0"/>
              <a:t>Mosaic Covenant is founded upon the Abrahamic promises</a:t>
            </a:r>
            <a:r>
              <a:rPr lang="en-CA" sz="2400" dirty="0" smtClean="0"/>
              <a:t>.</a:t>
            </a:r>
          </a:p>
          <a:p>
            <a:r>
              <a:rPr lang="en-CA" sz="2400" dirty="0"/>
              <a:t>But this covenant also functions on a typological </a:t>
            </a:r>
            <a:r>
              <a:rPr lang="en-CA" sz="2400" dirty="0" smtClean="0"/>
              <a:t>level.</a:t>
            </a:r>
          </a:p>
          <a:p>
            <a:r>
              <a:rPr lang="en-CA" sz="2400" dirty="0" smtClean="0"/>
              <a:t>This covenant has been supplanted by the New covenant in Christ.</a:t>
            </a:r>
          </a:p>
          <a:p>
            <a:r>
              <a:rPr lang="en-CA" sz="2400" dirty="0" smtClean="0"/>
              <a:t>Relationship between the Covenants of Grace and the Covenant of Works</a:t>
            </a:r>
            <a:r>
              <a:rPr lang="en-CA" sz="2400" dirty="0"/>
              <a:t/>
            </a:r>
            <a:br>
              <a:rPr lang="en-CA" sz="2400" dirty="0"/>
            </a:br>
            <a:endParaRPr lang="en-CA" sz="2400" dirty="0"/>
          </a:p>
        </p:txBody>
      </p:sp>
    </p:spTree>
    <p:extLst>
      <p:ext uri="{BB962C8B-B14F-4D97-AF65-F5344CB8AC3E}">
        <p14:creationId xmlns:p14="http://schemas.microsoft.com/office/powerpoint/2010/main" val="31315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Covenants: Summary </a:t>
            </a:r>
            <a:r>
              <a:rPr lang="en-US" dirty="0"/>
              <a:t>(cf. Horton)</a:t>
            </a:r>
            <a:endParaRPr lang="en-CA" dirty="0"/>
          </a:p>
        </p:txBody>
      </p:sp>
      <p:sp>
        <p:nvSpPr>
          <p:cNvPr id="3" name="Content Placeholder 2"/>
          <p:cNvSpPr>
            <a:spLocks noGrp="1"/>
          </p:cNvSpPr>
          <p:nvPr>
            <p:ph idx="1"/>
          </p:nvPr>
        </p:nvSpPr>
        <p:spPr/>
        <p:txBody>
          <a:bodyPr>
            <a:normAutofit/>
          </a:bodyPr>
          <a:lstStyle/>
          <a:p>
            <a:pPr marL="0" indent="0">
              <a:buNone/>
            </a:pPr>
            <a:r>
              <a:rPr lang="en-US" sz="2400" dirty="0" smtClean="0"/>
              <a:t>There is covenantal </a:t>
            </a:r>
            <a:r>
              <a:rPr lang="en-US" sz="2400" b="1" dirty="0" smtClean="0"/>
              <a:t>unity</a:t>
            </a:r>
            <a:r>
              <a:rPr lang="en-US" sz="2400" dirty="0" smtClean="0"/>
              <a:t> in Scripture:</a:t>
            </a:r>
          </a:p>
          <a:p>
            <a:pPr marL="457200" indent="-457200">
              <a:buFont typeface="+mj-lt"/>
              <a:buAutoNum type="arabicPeriod"/>
            </a:pPr>
            <a:r>
              <a:rPr lang="en-US" sz="2400" dirty="0" smtClean="0"/>
              <a:t>“Law” and “promise” characterize two different kinds of covenants that exist within the same history.</a:t>
            </a:r>
          </a:p>
          <a:p>
            <a:pPr marL="457200" indent="-457200">
              <a:buFont typeface="+mj-lt"/>
              <a:buAutoNum type="arabicPeriod"/>
            </a:pPr>
            <a:r>
              <a:rPr lang="en-US" sz="2400" dirty="0" smtClean="0"/>
              <a:t>Old covenant believers are ‘saved’ by faith in the promise of Christ.</a:t>
            </a:r>
          </a:p>
          <a:p>
            <a:pPr marL="0" indent="0">
              <a:buNone/>
            </a:pPr>
            <a:endParaRPr lang="en-CA" sz="2400" dirty="0"/>
          </a:p>
        </p:txBody>
      </p:sp>
    </p:spTree>
    <p:extLst>
      <p:ext uri="{BB962C8B-B14F-4D97-AF65-F5344CB8AC3E}">
        <p14:creationId xmlns:p14="http://schemas.microsoft.com/office/powerpoint/2010/main" val="3242415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Covenants: </a:t>
            </a:r>
            <a:r>
              <a:rPr lang="en-US" dirty="0" smtClean="0"/>
              <a:t>Summary (cf. Horton)</a:t>
            </a:r>
            <a:endParaRPr lang="en-CA" dirty="0"/>
          </a:p>
        </p:txBody>
      </p:sp>
      <p:sp>
        <p:nvSpPr>
          <p:cNvPr id="3" name="Content Placeholder 2"/>
          <p:cNvSpPr>
            <a:spLocks noGrp="1"/>
          </p:cNvSpPr>
          <p:nvPr>
            <p:ph idx="1"/>
          </p:nvPr>
        </p:nvSpPr>
        <p:spPr>
          <a:xfrm>
            <a:off x="1069848" y="2121407"/>
            <a:ext cx="10058400" cy="4499525"/>
          </a:xfrm>
        </p:spPr>
        <p:txBody>
          <a:bodyPr>
            <a:normAutofit/>
          </a:bodyPr>
          <a:lstStyle/>
          <a:p>
            <a:pPr marL="0" indent="0">
              <a:buNone/>
            </a:pPr>
            <a:r>
              <a:rPr lang="en-US" sz="2400" dirty="0"/>
              <a:t>There is covenantal </a:t>
            </a:r>
            <a:r>
              <a:rPr lang="en-US" sz="2400" b="1" dirty="0"/>
              <a:t>disunity</a:t>
            </a:r>
            <a:r>
              <a:rPr lang="en-US" sz="2400" dirty="0"/>
              <a:t> in Scripture:</a:t>
            </a:r>
          </a:p>
          <a:p>
            <a:pPr marL="457200" indent="-457200">
              <a:buFont typeface="+mj-lt"/>
              <a:buAutoNum type="arabicPeriod"/>
            </a:pPr>
            <a:r>
              <a:rPr lang="en-CA" sz="2400" dirty="0"/>
              <a:t>The covenants with Adam after the Fall, as with Noah, Abraham, and David, represent unconditional divine oaths</a:t>
            </a:r>
            <a:r>
              <a:rPr lang="en-CA" sz="2400" dirty="0" smtClean="0"/>
              <a:t>.</a:t>
            </a:r>
          </a:p>
          <a:p>
            <a:pPr marL="457200" indent="-457200">
              <a:buFont typeface="+mj-lt"/>
              <a:buAutoNum type="arabicPeriod"/>
            </a:pPr>
            <a:r>
              <a:rPr lang="en-CA" sz="2400" dirty="0"/>
              <a:t>The suzerain covenant is constitutive of the pact made </a:t>
            </a:r>
            <a:r>
              <a:rPr lang="en-CA" sz="2400" dirty="0" smtClean="0"/>
              <a:t>between </a:t>
            </a:r>
            <a:r>
              <a:rPr lang="en-CA" sz="2400" dirty="0"/>
              <a:t>God and Israel at Sinai through its successive cycles of violation, restoration, transgression and finally exile</a:t>
            </a:r>
            <a:r>
              <a:rPr lang="en-CA" sz="2400" dirty="0" smtClean="0"/>
              <a:t>.</a:t>
            </a:r>
          </a:p>
          <a:p>
            <a:pPr marL="457200" indent="-457200">
              <a:buFont typeface="+mj-lt"/>
              <a:buAutoNum type="arabicPeriod"/>
            </a:pPr>
            <a:r>
              <a:rPr lang="en-CA" sz="2400" dirty="0"/>
              <a:t>We must recognize fulfillment and </a:t>
            </a:r>
            <a:r>
              <a:rPr lang="en-CA" sz="2400" dirty="0" smtClean="0"/>
              <a:t>obsolescence.</a:t>
            </a:r>
          </a:p>
          <a:p>
            <a:pPr marL="457200" indent="-457200">
              <a:buFont typeface="+mj-lt"/>
              <a:buAutoNum type="arabicPeriod"/>
            </a:pPr>
            <a:r>
              <a:rPr lang="en-CA" sz="2400" dirty="0"/>
              <a:t>We cannot attain the everlasting promises of God through the </a:t>
            </a:r>
            <a:r>
              <a:rPr lang="en-CA" sz="2400" dirty="0" smtClean="0"/>
              <a:t>covenant </a:t>
            </a:r>
            <a:r>
              <a:rPr lang="en-CA" sz="2400" dirty="0"/>
              <a:t>of law</a:t>
            </a:r>
            <a:r>
              <a:rPr lang="en-CA" sz="2400" dirty="0" smtClean="0"/>
              <a:t>.</a:t>
            </a:r>
          </a:p>
          <a:p>
            <a:pPr marL="457200" indent="-457200">
              <a:buFont typeface="+mj-lt"/>
              <a:buAutoNum type="arabicPeriod"/>
            </a:pPr>
            <a:r>
              <a:rPr lang="en-CA" sz="2400" dirty="0"/>
              <a:t>There is a distinction to be made between God’s people: by reception of promise and </a:t>
            </a:r>
            <a:r>
              <a:rPr lang="en-CA" sz="2400" dirty="0" smtClean="0"/>
              <a:t>by </a:t>
            </a:r>
            <a:r>
              <a:rPr lang="en-CA" sz="2400" dirty="0"/>
              <a:t>birth. </a:t>
            </a:r>
          </a:p>
          <a:p>
            <a:pPr marL="0" indent="0">
              <a:buNone/>
            </a:pPr>
            <a:endParaRPr lang="en-CA" sz="2400" dirty="0"/>
          </a:p>
        </p:txBody>
      </p:sp>
    </p:spTree>
    <p:extLst>
      <p:ext uri="{BB962C8B-B14F-4D97-AF65-F5344CB8AC3E}">
        <p14:creationId xmlns:p14="http://schemas.microsoft.com/office/powerpoint/2010/main" val="104459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Conclusions</a:t>
            </a:r>
            <a:endParaRPr lang="en-CA" dirty="0"/>
          </a:p>
        </p:txBody>
      </p:sp>
      <p:sp>
        <p:nvSpPr>
          <p:cNvPr id="3" name="Content Placeholder 2"/>
          <p:cNvSpPr>
            <a:spLocks noGrp="1"/>
          </p:cNvSpPr>
          <p:nvPr>
            <p:ph idx="1"/>
          </p:nvPr>
        </p:nvSpPr>
        <p:spPr/>
        <p:txBody>
          <a:bodyPr>
            <a:normAutofit/>
          </a:bodyPr>
          <a:lstStyle/>
          <a:p>
            <a:pPr marL="494100" indent="-457200">
              <a:buFont typeface="+mj-lt"/>
              <a:buAutoNum type="arabicPeriod"/>
            </a:pPr>
            <a:r>
              <a:rPr lang="en-US" sz="2400" dirty="0" smtClean="0"/>
              <a:t>The gospel is not properly understood until it is viewed within a covenantal framework.</a:t>
            </a:r>
          </a:p>
          <a:p>
            <a:pPr marL="494100" indent="-457200">
              <a:buFont typeface="+mj-lt"/>
              <a:buAutoNum type="arabicPeriod"/>
            </a:pPr>
            <a:r>
              <a:rPr lang="en-US" sz="2400" dirty="0" smtClean="0"/>
              <a:t>The Word of God is not properly understood until it is viewed within a covenantal framework.</a:t>
            </a:r>
          </a:p>
          <a:p>
            <a:pPr marL="494100" indent="-457200">
              <a:buFont typeface="+mj-lt"/>
              <a:buAutoNum type="arabicPeriod"/>
            </a:pPr>
            <a:r>
              <a:rPr lang="en-US" sz="2400" dirty="0" smtClean="0"/>
              <a:t>The reality of God is not properly understood until it is viewed within a covenantal framework.</a:t>
            </a:r>
          </a:p>
          <a:p>
            <a:pPr marL="494100" indent="-457200">
              <a:buFont typeface="+mj-lt"/>
              <a:buAutoNum type="arabicPeriod"/>
            </a:pPr>
            <a:r>
              <a:rPr lang="en-US" sz="2400" dirty="0" smtClean="0"/>
              <a:t>Many key theological realities and their implications are not properly understood until they are viewed within a covenantal framework.</a:t>
            </a:r>
            <a:endParaRPr lang="en-CA" sz="2400" dirty="0"/>
          </a:p>
        </p:txBody>
      </p:sp>
    </p:spTree>
    <p:extLst>
      <p:ext uri="{BB962C8B-B14F-4D97-AF65-F5344CB8AC3E}">
        <p14:creationId xmlns:p14="http://schemas.microsoft.com/office/powerpoint/2010/main" val="15453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Reading Scripture</a:t>
            </a:r>
            <a:endParaRPr lang="en-CA" dirty="0"/>
          </a:p>
        </p:txBody>
      </p:sp>
      <p:sp>
        <p:nvSpPr>
          <p:cNvPr id="3" name="Content Placeholder 2"/>
          <p:cNvSpPr>
            <a:spLocks noGrp="1"/>
          </p:cNvSpPr>
          <p:nvPr>
            <p:ph idx="1"/>
          </p:nvPr>
        </p:nvSpPr>
        <p:spPr/>
        <p:txBody>
          <a:bodyPr>
            <a:normAutofit/>
          </a:bodyPr>
          <a:lstStyle/>
          <a:p>
            <a:r>
              <a:rPr lang="en-US" sz="2400" dirty="0" smtClean="0"/>
              <a:t>Historical-grammatical</a:t>
            </a:r>
          </a:p>
          <a:p>
            <a:r>
              <a:rPr lang="en-US" sz="2400" dirty="0" smtClean="0"/>
              <a:t>Gospel-centered</a:t>
            </a:r>
          </a:p>
          <a:p>
            <a:r>
              <a:rPr lang="en-US" sz="2400" dirty="0" smtClean="0"/>
              <a:t>Redemptive-historical</a:t>
            </a:r>
          </a:p>
          <a:p>
            <a:r>
              <a:rPr lang="en-US" sz="2400" dirty="0" smtClean="0"/>
              <a:t>Scripture interprets Scripture</a:t>
            </a:r>
          </a:p>
          <a:p>
            <a:r>
              <a:rPr lang="en-CA" sz="2400" i="1" dirty="0" err="1"/>
              <a:t>Pactum</a:t>
            </a:r>
            <a:r>
              <a:rPr lang="en-CA" sz="2400" i="1" dirty="0"/>
              <a:t> </a:t>
            </a:r>
            <a:r>
              <a:rPr lang="en-CA" sz="2400" i="1" dirty="0" err="1"/>
              <a:t>Salutis</a:t>
            </a:r>
            <a:r>
              <a:rPr lang="en-CA" sz="2400" dirty="0"/>
              <a:t>, </a:t>
            </a:r>
            <a:r>
              <a:rPr lang="en-CA" sz="2400" i="1" dirty="0" err="1"/>
              <a:t>Historia</a:t>
            </a:r>
            <a:r>
              <a:rPr lang="en-CA" sz="2400" i="1" dirty="0"/>
              <a:t> </a:t>
            </a:r>
            <a:r>
              <a:rPr lang="en-CA" sz="2400" i="1" dirty="0" err="1"/>
              <a:t>Salutis</a:t>
            </a:r>
            <a:r>
              <a:rPr lang="en-CA" sz="2400" i="1" dirty="0"/>
              <a:t> </a:t>
            </a:r>
            <a:r>
              <a:rPr lang="en-CA" sz="2400" dirty="0"/>
              <a:t>and </a:t>
            </a:r>
            <a:r>
              <a:rPr lang="en-CA" sz="2400" i="1" dirty="0"/>
              <a:t>Ordo </a:t>
            </a:r>
            <a:r>
              <a:rPr lang="en-CA" sz="2400" i="1" dirty="0" err="1" smtClean="0"/>
              <a:t>Salutis</a:t>
            </a:r>
            <a:endParaRPr lang="en-CA" sz="2400" i="1" dirty="0" smtClean="0"/>
          </a:p>
          <a:p>
            <a:r>
              <a:rPr lang="en-US" sz="2400" dirty="0" smtClean="0"/>
              <a:t>Application of Scripture – our inability; Christ’s all-sufficiency</a:t>
            </a:r>
          </a:p>
          <a:p>
            <a:endParaRPr lang="en-US" sz="2400" dirty="0" smtClean="0"/>
          </a:p>
          <a:p>
            <a:endParaRPr lang="en-US" sz="2400" dirty="0" smtClean="0"/>
          </a:p>
          <a:p>
            <a:endParaRPr lang="en-CA" sz="2400" dirty="0"/>
          </a:p>
        </p:txBody>
      </p:sp>
    </p:spTree>
    <p:extLst>
      <p:ext uri="{BB962C8B-B14F-4D97-AF65-F5344CB8AC3E}">
        <p14:creationId xmlns:p14="http://schemas.microsoft.com/office/powerpoint/2010/main" val="279588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Correcting False stereotypes</a:t>
            </a:r>
            <a:endParaRPr lang="en-CA" dirty="0"/>
          </a:p>
        </p:txBody>
      </p:sp>
      <p:sp>
        <p:nvSpPr>
          <p:cNvPr id="3" name="Content Placeholder 2"/>
          <p:cNvSpPr>
            <a:spLocks noGrp="1"/>
          </p:cNvSpPr>
          <p:nvPr>
            <p:ph idx="1"/>
          </p:nvPr>
        </p:nvSpPr>
        <p:spPr>
          <a:xfrm>
            <a:off x="922167" y="2283600"/>
            <a:ext cx="10353762" cy="4058751"/>
          </a:xfrm>
        </p:spPr>
        <p:txBody>
          <a:bodyPr>
            <a:normAutofit/>
          </a:bodyPr>
          <a:lstStyle/>
          <a:p>
            <a:r>
              <a:rPr lang="en-US" sz="2400" dirty="0" smtClean="0"/>
              <a:t>Reformed theology is </a:t>
            </a:r>
            <a:r>
              <a:rPr lang="en-US" sz="2400" b="1" dirty="0" smtClean="0"/>
              <a:t>NOT</a:t>
            </a:r>
            <a:r>
              <a:rPr lang="en-US" sz="2400" dirty="0" smtClean="0"/>
              <a:t> an innovation; it is an ancient faith</a:t>
            </a:r>
          </a:p>
          <a:p>
            <a:r>
              <a:rPr lang="en-US" sz="2400" dirty="0" smtClean="0"/>
              <a:t>Reformed theology is </a:t>
            </a:r>
            <a:r>
              <a:rPr lang="en-US" sz="2400" b="1" dirty="0" smtClean="0"/>
              <a:t>NOT</a:t>
            </a:r>
            <a:r>
              <a:rPr lang="en-US" sz="2400" dirty="0" smtClean="0"/>
              <a:t> a cult; it is thoroughly orthodox</a:t>
            </a:r>
          </a:p>
          <a:p>
            <a:r>
              <a:rPr lang="en-US" sz="2400" dirty="0" smtClean="0"/>
              <a:t>Reformed theology is </a:t>
            </a:r>
            <a:r>
              <a:rPr lang="en-US" sz="2400" b="1" dirty="0" smtClean="0"/>
              <a:t>NOT</a:t>
            </a:r>
            <a:r>
              <a:rPr lang="en-US" sz="2400" dirty="0" smtClean="0"/>
              <a:t> proof-texting; it is thoroughly biblical</a:t>
            </a:r>
          </a:p>
          <a:p>
            <a:r>
              <a:rPr lang="en-US" sz="2400" dirty="0" smtClean="0"/>
              <a:t>Reformed theology is </a:t>
            </a:r>
            <a:r>
              <a:rPr lang="en-US" sz="2400" b="1" dirty="0" smtClean="0"/>
              <a:t>NOT</a:t>
            </a:r>
            <a:r>
              <a:rPr lang="en-US" sz="2400" dirty="0" smtClean="0"/>
              <a:t> Calvinism; it is much broader and deeper</a:t>
            </a:r>
          </a:p>
          <a:p>
            <a:r>
              <a:rPr lang="en-US" sz="2400" dirty="0" smtClean="0"/>
              <a:t>Reformed theology is </a:t>
            </a:r>
            <a:r>
              <a:rPr lang="en-US" sz="2400" b="1" dirty="0" smtClean="0"/>
              <a:t>NOT</a:t>
            </a:r>
            <a:r>
              <a:rPr lang="en-US" sz="2400" dirty="0" smtClean="0"/>
              <a:t> only about election / predestination or God’s sovereignty; it is much richer</a:t>
            </a:r>
          </a:p>
          <a:p>
            <a:r>
              <a:rPr lang="en-US" sz="2400" dirty="0" smtClean="0"/>
              <a:t>Reformed theology is </a:t>
            </a:r>
            <a:r>
              <a:rPr lang="en-US" sz="2400" b="1" dirty="0" smtClean="0"/>
              <a:t>NOT</a:t>
            </a:r>
            <a:r>
              <a:rPr lang="en-US" sz="2400" dirty="0" smtClean="0"/>
              <a:t> a denomination; it is a greater category than ecclesiology</a:t>
            </a:r>
          </a:p>
          <a:p>
            <a:endParaRPr lang="en-CA" dirty="0"/>
          </a:p>
        </p:txBody>
      </p:sp>
    </p:spTree>
    <p:extLst>
      <p:ext uri="{BB962C8B-B14F-4D97-AF65-F5344CB8AC3E}">
        <p14:creationId xmlns:p14="http://schemas.microsoft.com/office/powerpoint/2010/main" val="50883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be Reformed?</a:t>
            </a:r>
            <a:endParaRPr lang="en-CA" dirty="0"/>
          </a:p>
        </p:txBody>
      </p:sp>
      <p:sp>
        <p:nvSpPr>
          <p:cNvPr id="3" name="Content Placeholder 2"/>
          <p:cNvSpPr>
            <a:spLocks noGrp="1"/>
          </p:cNvSpPr>
          <p:nvPr>
            <p:ph sz="half" idx="1"/>
          </p:nvPr>
        </p:nvSpPr>
        <p:spPr/>
        <p:txBody>
          <a:bodyPr>
            <a:normAutofit lnSpcReduction="10000"/>
          </a:bodyPr>
          <a:lstStyle/>
          <a:p>
            <a:pPr marL="0" indent="0" algn="ctr">
              <a:buNone/>
            </a:pPr>
            <a:endParaRPr lang="en-CA" dirty="0" smtClean="0">
              <a:effectLst/>
            </a:endParaRPr>
          </a:p>
          <a:p>
            <a:pPr marL="0" indent="0">
              <a:buNone/>
            </a:pPr>
            <a:r>
              <a:rPr lang="en-CA" sz="2400" dirty="0" smtClean="0">
                <a:effectLst/>
              </a:rPr>
              <a:t>Calvinism </a:t>
            </a:r>
            <a:r>
              <a:rPr lang="en-CA" sz="2400" dirty="0">
                <a:effectLst/>
              </a:rPr>
              <a:t>ought to be defended not because of its inherent logic, symmetry, or comprehensive structure </a:t>
            </a:r>
            <a:r>
              <a:rPr lang="en-CA" sz="2400" i="1" dirty="0">
                <a:effectLst/>
              </a:rPr>
              <a:t>per se</a:t>
            </a:r>
            <a:r>
              <a:rPr lang="en-CA" sz="2400" dirty="0">
                <a:effectLst/>
              </a:rPr>
              <a:t>, but because the substance of its biblical understanding is more compelling than that of its rivals.” </a:t>
            </a:r>
            <a:endParaRPr lang="en-CA" sz="2400" dirty="0" smtClean="0">
              <a:effectLst/>
            </a:endParaRPr>
          </a:p>
          <a:p>
            <a:pPr marL="0" indent="0">
              <a:buNone/>
            </a:pPr>
            <a:endParaRPr lang="en-CA" sz="2400" dirty="0" smtClean="0">
              <a:effectLst/>
            </a:endParaRPr>
          </a:p>
          <a:p>
            <a:pPr marL="0" indent="0" algn="r">
              <a:buNone/>
            </a:pPr>
            <a:r>
              <a:rPr lang="en-CA" dirty="0" smtClean="0">
                <a:effectLst/>
              </a:rPr>
              <a:t>Bruce Ware, </a:t>
            </a:r>
            <a:r>
              <a:rPr lang="en-CA" i="1" dirty="0" smtClean="0">
                <a:effectLst/>
              </a:rPr>
              <a:t>Still </a:t>
            </a:r>
            <a:r>
              <a:rPr lang="en-CA" i="1" dirty="0">
                <a:effectLst/>
              </a:rPr>
              <a:t>Sovereign</a:t>
            </a:r>
            <a:r>
              <a:rPr lang="en-CA" dirty="0">
                <a:effectLst/>
              </a:rPr>
              <a:t>, </a:t>
            </a:r>
            <a:r>
              <a:rPr lang="en-CA" dirty="0" smtClean="0">
                <a:effectLst/>
              </a:rPr>
              <a:t>204</a:t>
            </a:r>
            <a:endParaRPr lang="en-CA"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130005" y="2093976"/>
            <a:ext cx="2666917" cy="3978275"/>
          </a:xfrm>
        </p:spPr>
      </p:pic>
    </p:spTree>
    <p:extLst>
      <p:ext uri="{BB962C8B-B14F-4D97-AF65-F5344CB8AC3E}">
        <p14:creationId xmlns:p14="http://schemas.microsoft.com/office/powerpoint/2010/main" val="826794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be Reformed?</a:t>
            </a:r>
            <a:endParaRPr lang="en-CA" dirty="0"/>
          </a:p>
        </p:txBody>
      </p:sp>
      <p:sp>
        <p:nvSpPr>
          <p:cNvPr id="5" name="Content Placeholder 4"/>
          <p:cNvSpPr>
            <a:spLocks noGrp="1"/>
          </p:cNvSpPr>
          <p:nvPr>
            <p:ph sz="half" idx="1"/>
          </p:nvPr>
        </p:nvSpPr>
        <p:spPr>
          <a:xfrm>
            <a:off x="653143" y="1580050"/>
            <a:ext cx="6188528" cy="4900961"/>
          </a:xfrm>
        </p:spPr>
        <p:txBody>
          <a:bodyPr>
            <a:normAutofit/>
          </a:bodyPr>
          <a:lstStyle/>
          <a:p>
            <a:pPr marL="36900" indent="0">
              <a:buNone/>
            </a:pPr>
            <a:endParaRPr lang="en-CA" dirty="0" smtClean="0">
              <a:effectLst/>
            </a:endParaRPr>
          </a:p>
          <a:p>
            <a:pPr marL="36900" indent="0">
              <a:buNone/>
            </a:pPr>
            <a:r>
              <a:rPr lang="en-CA" sz="2400" dirty="0" smtClean="0">
                <a:effectLst/>
              </a:rPr>
              <a:t>“…what </a:t>
            </a:r>
            <a:r>
              <a:rPr lang="en-CA" sz="2400" dirty="0">
                <a:effectLst/>
              </a:rPr>
              <a:t>is the heresy of Arminianism but the addition of something to the work of the Redeemer? Every heresy, if brought to the touchstone, will discover itself here. I have my own private opinion that there is no such thing as preaching Christ and Him crucified, unless we preach what nowadays is called Calvinism. It is a nickname to call it Calvinism; Calvinism is the gospel, and nothing else</a:t>
            </a:r>
            <a:r>
              <a:rPr lang="en-CA" sz="2400" dirty="0" smtClean="0">
                <a:effectLst/>
              </a:rPr>
              <a:t>”</a:t>
            </a:r>
          </a:p>
          <a:p>
            <a:pPr marL="36900" indent="0">
              <a:buNone/>
            </a:pPr>
            <a:endParaRPr lang="en-US" sz="2400" dirty="0">
              <a:effectLst/>
            </a:endParaRPr>
          </a:p>
          <a:p>
            <a:pPr marL="36900" indent="0" algn="r">
              <a:buNone/>
            </a:pPr>
            <a:r>
              <a:rPr lang="en-US" sz="2400" dirty="0" smtClean="0">
                <a:effectLst/>
              </a:rPr>
              <a:t>Charles Spurgeon</a:t>
            </a:r>
            <a:endParaRPr lang="en-CA" sz="2400"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422105" y="2093976"/>
            <a:ext cx="2962816" cy="3811041"/>
          </a:xfrm>
        </p:spPr>
      </p:pic>
    </p:spTree>
    <p:extLst>
      <p:ext uri="{BB962C8B-B14F-4D97-AF65-F5344CB8AC3E}">
        <p14:creationId xmlns:p14="http://schemas.microsoft.com/office/powerpoint/2010/main" val="3597740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Reformed Theology?</a:t>
            </a:r>
            <a:endParaRPr lang="en-CA" dirty="0"/>
          </a:p>
        </p:txBody>
      </p:sp>
      <p:sp>
        <p:nvSpPr>
          <p:cNvPr id="3" name="Subtitle 2"/>
          <p:cNvSpPr>
            <a:spLocks noGrp="1"/>
          </p:cNvSpPr>
          <p:nvPr>
            <p:ph type="subTitle" idx="1"/>
          </p:nvPr>
        </p:nvSpPr>
        <p:spPr/>
        <p:txBody>
          <a:bodyPr/>
          <a:lstStyle/>
          <a:p>
            <a:r>
              <a:rPr lang="en-US" dirty="0" smtClean="0"/>
              <a:t>It’s Bigger Than You Might Think</a:t>
            </a:r>
            <a:endParaRPr lang="en-CA" dirty="0"/>
          </a:p>
        </p:txBody>
      </p:sp>
    </p:spTree>
    <p:extLst>
      <p:ext uri="{BB962C8B-B14F-4D97-AF65-F5344CB8AC3E}">
        <p14:creationId xmlns:p14="http://schemas.microsoft.com/office/powerpoint/2010/main" val="3391886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br>
              <a:rPr lang="en-US" dirty="0" smtClean="0"/>
            </a:br>
            <a:r>
              <a:rPr lang="en-US" dirty="0" smtClean="0"/>
              <a:t>The Pillars of Reformed Theology</a:t>
            </a:r>
            <a:endParaRPr lang="en-CA" dirty="0"/>
          </a:p>
        </p:txBody>
      </p:sp>
      <p:sp>
        <p:nvSpPr>
          <p:cNvPr id="3" name="Content Placeholder 2"/>
          <p:cNvSpPr>
            <a:spLocks noGrp="1"/>
          </p:cNvSpPr>
          <p:nvPr>
            <p:ph idx="1"/>
          </p:nvPr>
        </p:nvSpPr>
        <p:spPr>
          <a:xfrm>
            <a:off x="922167" y="2339400"/>
            <a:ext cx="10353762" cy="3981190"/>
          </a:xfrm>
        </p:spPr>
        <p:txBody>
          <a:bodyPr>
            <a:noAutofit/>
          </a:bodyPr>
          <a:lstStyle/>
          <a:p>
            <a:r>
              <a:rPr lang="en-US" sz="2400" dirty="0" smtClean="0"/>
              <a:t>Covenant Theology</a:t>
            </a:r>
          </a:p>
          <a:p>
            <a:r>
              <a:rPr lang="en-US" sz="2400" dirty="0" smtClean="0"/>
              <a:t>The five </a:t>
            </a:r>
            <a:r>
              <a:rPr lang="en-US" sz="2400" i="1" dirty="0" err="1" smtClean="0"/>
              <a:t>sola’s</a:t>
            </a:r>
            <a:r>
              <a:rPr lang="en-US" sz="2400" dirty="0" smtClean="0"/>
              <a:t> of the Reformation – Grace alone, Faith alone, Christ alone, Scripture alone, The Glory of God alone</a:t>
            </a:r>
          </a:p>
          <a:p>
            <a:r>
              <a:rPr lang="en-US" sz="2400" dirty="0" smtClean="0"/>
              <a:t>The supremacy of God in all things</a:t>
            </a:r>
          </a:p>
          <a:p>
            <a:r>
              <a:rPr lang="en-US" sz="2400" dirty="0" smtClean="0"/>
              <a:t>The doctrines of grace – </a:t>
            </a:r>
            <a:r>
              <a:rPr lang="en-US" sz="2400" b="1" dirty="0" smtClean="0"/>
              <a:t>T</a:t>
            </a:r>
            <a:r>
              <a:rPr lang="en-US" sz="2400" dirty="0" smtClean="0"/>
              <a:t>otal depravity; </a:t>
            </a:r>
            <a:r>
              <a:rPr lang="en-US" sz="2400" b="1" dirty="0" smtClean="0"/>
              <a:t>U</a:t>
            </a:r>
            <a:r>
              <a:rPr lang="en-US" sz="2400" dirty="0" smtClean="0"/>
              <a:t>nconditional election; </a:t>
            </a:r>
            <a:r>
              <a:rPr lang="en-US" sz="2400" b="1" dirty="0" smtClean="0"/>
              <a:t>L</a:t>
            </a:r>
            <a:r>
              <a:rPr lang="en-US" sz="2400" dirty="0" smtClean="0"/>
              <a:t>imited atonement; </a:t>
            </a:r>
            <a:r>
              <a:rPr lang="en-US" sz="2400" b="1" dirty="0" smtClean="0"/>
              <a:t>I</a:t>
            </a:r>
            <a:r>
              <a:rPr lang="en-US" sz="2400" dirty="0" smtClean="0"/>
              <a:t>rresistible grace; </a:t>
            </a:r>
            <a:r>
              <a:rPr lang="en-US" sz="2400" b="1" dirty="0" smtClean="0"/>
              <a:t>P</a:t>
            </a:r>
            <a:r>
              <a:rPr lang="en-US" sz="2400" dirty="0" smtClean="0"/>
              <a:t>erseverance of the saints</a:t>
            </a:r>
          </a:p>
          <a:p>
            <a:r>
              <a:rPr lang="en-US" sz="2400" dirty="0" smtClean="0"/>
              <a:t>A high view of the church and the sacraments</a:t>
            </a:r>
          </a:p>
          <a:p>
            <a:r>
              <a:rPr lang="en-US" sz="2400" dirty="0" smtClean="0"/>
              <a:t>The Christian life as </a:t>
            </a:r>
            <a:r>
              <a:rPr lang="en-US" sz="2400" i="1" dirty="0" err="1" smtClean="0"/>
              <a:t>coram</a:t>
            </a:r>
            <a:r>
              <a:rPr lang="en-US" sz="2400" i="1" dirty="0" smtClean="0"/>
              <a:t> </a:t>
            </a:r>
            <a:r>
              <a:rPr lang="en-US" sz="2400" i="1" dirty="0" err="1" smtClean="0"/>
              <a:t>deo</a:t>
            </a:r>
            <a:endParaRPr lang="en-US" sz="2400" dirty="0" smtClean="0"/>
          </a:p>
        </p:txBody>
      </p:sp>
    </p:spTree>
    <p:extLst>
      <p:ext uri="{BB962C8B-B14F-4D97-AF65-F5344CB8AC3E}">
        <p14:creationId xmlns:p14="http://schemas.microsoft.com/office/powerpoint/2010/main" val="9272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Covenant Theology</a:t>
            </a:r>
            <a:endParaRPr lang="en-CA" dirty="0"/>
          </a:p>
        </p:txBody>
      </p:sp>
      <p:sp>
        <p:nvSpPr>
          <p:cNvPr id="2" name="Subtitle 1"/>
          <p:cNvSpPr>
            <a:spLocks noGrp="1"/>
          </p:cNvSpPr>
          <p:nvPr>
            <p:ph type="subTitle" idx="1"/>
          </p:nvPr>
        </p:nvSpPr>
        <p:spPr/>
        <p:txBody>
          <a:bodyPr/>
          <a:lstStyle/>
          <a:p>
            <a:endParaRPr lang="en-CA"/>
          </a:p>
        </p:txBody>
      </p:sp>
    </p:spTree>
    <p:extLst>
      <p:ext uri="{BB962C8B-B14F-4D97-AF65-F5344CB8AC3E}">
        <p14:creationId xmlns:p14="http://schemas.microsoft.com/office/powerpoint/2010/main" val="389069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summary</a:t>
            </a:r>
            <a:endParaRPr lang="en-CA" dirty="0"/>
          </a:p>
        </p:txBody>
      </p:sp>
      <p:sp>
        <p:nvSpPr>
          <p:cNvPr id="3" name="Content Placeholder 2"/>
          <p:cNvSpPr>
            <a:spLocks noGrp="1"/>
          </p:cNvSpPr>
          <p:nvPr>
            <p:ph idx="1"/>
          </p:nvPr>
        </p:nvSpPr>
        <p:spPr/>
        <p:txBody>
          <a:bodyPr>
            <a:normAutofit/>
          </a:bodyPr>
          <a:lstStyle/>
          <a:p>
            <a:pPr marL="0" indent="0">
              <a:buNone/>
            </a:pPr>
            <a:r>
              <a:rPr lang="en-CA" sz="2400" dirty="0"/>
              <a:t>“The doctrine of the covenant lies at the root of all true theology. It has been said that he who well understands the distinction between the covenant of works and the covenant of grace, is a master of divinity. I am persuaded that most of the mistakes which men make concerning the doctrines of Scripture, are based upon fundamental errors with regard to the covenant of law and of grace. May God grant us now the power to instruct, and you the grace to receive instruction on this vital subject</a:t>
            </a:r>
            <a:r>
              <a:rPr lang="en-CA" sz="2400" dirty="0" smtClean="0"/>
              <a:t>.”</a:t>
            </a:r>
          </a:p>
          <a:p>
            <a:pPr marL="0" indent="0" algn="r">
              <a:buNone/>
            </a:pPr>
            <a:r>
              <a:rPr lang="en-US" sz="2400" dirty="0" smtClean="0"/>
              <a:t>C.H. Spurgeon</a:t>
            </a:r>
            <a:endParaRPr lang="en-US" sz="2400" dirty="0"/>
          </a:p>
        </p:txBody>
      </p:sp>
    </p:spTree>
    <p:extLst>
      <p:ext uri="{BB962C8B-B14F-4D97-AF65-F5344CB8AC3E}">
        <p14:creationId xmlns:p14="http://schemas.microsoft.com/office/powerpoint/2010/main" val="162002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0</TotalTime>
  <Words>2004</Words>
  <Application>Microsoft Office PowerPoint</Application>
  <PresentationFormat>Widescreen</PresentationFormat>
  <Paragraphs>135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Rockwell</vt:lpstr>
      <vt:lpstr>Rockwell Condensed</vt:lpstr>
      <vt:lpstr>Wingdings</vt:lpstr>
      <vt:lpstr>Wood Type</vt:lpstr>
      <vt:lpstr>What is Reformed Theology?</vt:lpstr>
      <vt:lpstr>Introduction</vt:lpstr>
      <vt:lpstr>Correcting False stereotypes</vt:lpstr>
      <vt:lpstr>Why be Reformed?</vt:lpstr>
      <vt:lpstr>Why be Reformed?</vt:lpstr>
      <vt:lpstr>What is Reformed Theology?</vt:lpstr>
      <vt:lpstr>Introduction: The Pillars of Reformed Theology</vt:lpstr>
      <vt:lpstr>Covenant Theology</vt:lpstr>
      <vt:lpstr>Overview and summary</vt:lpstr>
      <vt:lpstr>Overview and summary</vt:lpstr>
      <vt:lpstr>Westminster Confession – 7.1-3</vt:lpstr>
      <vt:lpstr>What is Covenant Theology?</vt:lpstr>
      <vt:lpstr>What is a covenant?</vt:lpstr>
      <vt:lpstr>Overview and Summary</vt:lpstr>
      <vt:lpstr>Overview and Summary</vt:lpstr>
      <vt:lpstr>Three Keys</vt:lpstr>
      <vt:lpstr>Covenant of Redemption</vt:lpstr>
      <vt:lpstr>Covenant of Works (or Creation)</vt:lpstr>
      <vt:lpstr>Covenant of Works</vt:lpstr>
      <vt:lpstr>The Covenants of grace</vt:lpstr>
      <vt:lpstr>The Covenant of Grace: Abraham</vt:lpstr>
      <vt:lpstr>The Covenant of grace: Abraham and Moses</vt:lpstr>
      <vt:lpstr>The Covenant of Grace: Moses</vt:lpstr>
      <vt:lpstr>Covenants: Summary (cf. Horton)</vt:lpstr>
      <vt:lpstr>Covenants: Summary (cf. Horton)</vt:lpstr>
      <vt:lpstr>Four Conclusions</vt:lpstr>
      <vt:lpstr>Implications for Reading Scripture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Reformed Theology?</dc:title>
  <dc:creator>Microsoft account</dc:creator>
  <cp:lastModifiedBy>Microsoft account</cp:lastModifiedBy>
  <cp:revision>1</cp:revision>
  <dcterms:created xsi:type="dcterms:W3CDTF">2017-06-13T15:10:39Z</dcterms:created>
  <dcterms:modified xsi:type="dcterms:W3CDTF">2017-06-13T15:11:18Z</dcterms:modified>
</cp:coreProperties>
</file>