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289" r:id="rId1"/>
  </p:sldMasterIdLst>
  <p:sldIdLst>
    <p:sldId id="358" r:id="rId2"/>
    <p:sldId id="306" r:id="rId3"/>
    <p:sldId id="307" r:id="rId4"/>
    <p:sldId id="272" r:id="rId5"/>
    <p:sldId id="279" r:id="rId6"/>
    <p:sldId id="313" r:id="rId7"/>
    <p:sldId id="256" r:id="rId8"/>
    <p:sldId id="257" r:id="rId9"/>
    <p:sldId id="317" r:id="rId10"/>
    <p:sldId id="323" r:id="rId11"/>
    <p:sldId id="321" r:id="rId12"/>
    <p:sldId id="347" r:id="rId13"/>
    <p:sldId id="324" r:id="rId14"/>
    <p:sldId id="325" r:id="rId15"/>
    <p:sldId id="326" r:id="rId16"/>
    <p:sldId id="327" r:id="rId17"/>
    <p:sldId id="351" r:id="rId18"/>
    <p:sldId id="346" r:id="rId19"/>
    <p:sldId id="348" r:id="rId20"/>
    <p:sldId id="352" r:id="rId21"/>
    <p:sldId id="350" r:id="rId22"/>
    <p:sldId id="353" r:id="rId23"/>
    <p:sldId id="349" r:id="rId24"/>
    <p:sldId id="354" r:id="rId25"/>
    <p:sldId id="355" r:id="rId26"/>
    <p:sldId id="356" r:id="rId27"/>
    <p:sldId id="332" r:id="rId28"/>
    <p:sldId id="334" r:id="rId29"/>
    <p:sldId id="331" r:id="rId30"/>
    <p:sldId id="329" r:id="rId31"/>
    <p:sldId id="330" r:id="rId32"/>
    <p:sldId id="381" r:id="rId33"/>
    <p:sldId id="383" r:id="rId34"/>
    <p:sldId id="382" r:id="rId35"/>
    <p:sldId id="258" r:id="rId36"/>
    <p:sldId id="359" r:id="rId37"/>
    <p:sldId id="270" r:id="rId38"/>
    <p:sldId id="339" r:id="rId39"/>
    <p:sldId id="360" r:id="rId40"/>
    <p:sldId id="361" r:id="rId41"/>
    <p:sldId id="362" r:id="rId42"/>
    <p:sldId id="259" r:id="rId43"/>
    <p:sldId id="378" r:id="rId44"/>
    <p:sldId id="269" r:id="rId45"/>
    <p:sldId id="345" r:id="rId46"/>
    <p:sldId id="344" r:id="rId47"/>
    <p:sldId id="343" r:id="rId48"/>
    <p:sldId id="338" r:id="rId49"/>
    <p:sldId id="266" r:id="rId50"/>
    <p:sldId id="314" r:id="rId51"/>
    <p:sldId id="281" r:id="rId52"/>
    <p:sldId id="384" r:id="rId53"/>
    <p:sldId id="280" r:id="rId54"/>
    <p:sldId id="297" r:id="rId55"/>
    <p:sldId id="364" r:id="rId56"/>
    <p:sldId id="282" r:id="rId57"/>
    <p:sldId id="290" r:id="rId58"/>
    <p:sldId id="370" r:id="rId59"/>
    <p:sldId id="289" r:id="rId60"/>
    <p:sldId id="340" r:id="rId61"/>
    <p:sldId id="287" r:id="rId62"/>
    <p:sldId id="288" r:id="rId63"/>
    <p:sldId id="363" r:id="rId64"/>
    <p:sldId id="385" r:id="rId65"/>
    <p:sldId id="296" r:id="rId66"/>
    <p:sldId id="365" r:id="rId67"/>
    <p:sldId id="366" r:id="rId68"/>
    <p:sldId id="341" r:id="rId69"/>
    <p:sldId id="368" r:id="rId70"/>
    <p:sldId id="369" r:id="rId71"/>
    <p:sldId id="283" r:id="rId72"/>
    <p:sldId id="291" r:id="rId73"/>
    <p:sldId id="342" r:id="rId74"/>
    <p:sldId id="367" r:id="rId75"/>
    <p:sldId id="292" r:id="rId76"/>
    <p:sldId id="295" r:id="rId77"/>
    <p:sldId id="374" r:id="rId78"/>
    <p:sldId id="284" r:id="rId79"/>
    <p:sldId id="293" r:id="rId80"/>
    <p:sldId id="371" r:id="rId81"/>
    <p:sldId id="294" r:id="rId82"/>
    <p:sldId id="375" r:id="rId83"/>
    <p:sldId id="298" r:id="rId84"/>
    <p:sldId id="373" r:id="rId85"/>
    <p:sldId id="285" r:id="rId86"/>
    <p:sldId id="300" r:id="rId87"/>
    <p:sldId id="302" r:id="rId88"/>
    <p:sldId id="299" r:id="rId89"/>
    <p:sldId id="376" r:id="rId90"/>
    <p:sldId id="286" r:id="rId91"/>
    <p:sldId id="379" r:id="rId92"/>
    <p:sldId id="301" r:id="rId93"/>
    <p:sldId id="305" r:id="rId94"/>
    <p:sldId id="304" r:id="rId95"/>
    <p:sldId id="377" r:id="rId96"/>
    <p:sldId id="303" r:id="rId97"/>
    <p:sldId id="274" r:id="rId98"/>
    <p:sldId id="277" r:id="rId99"/>
    <p:sldId id="316" r:id="rId100"/>
    <p:sldId id="315" r:id="rId101"/>
    <p:sldId id="263" r:id="rId102"/>
    <p:sldId id="264" r:id="rId103"/>
    <p:sldId id="380" r:id="rId104"/>
    <p:sldId id="271" r:id="rId105"/>
    <p:sldId id="357" r:id="rId106"/>
    <p:sldId id="311" r:id="rId107"/>
    <p:sldId id="312" r:id="rId108"/>
    <p:sldId id="335" r:id="rId109"/>
    <p:sldId id="336" r:id="rId110"/>
    <p:sldId id="337" r:id="rId111"/>
    <p:sldId id="265" r:id="rId112"/>
    <p:sldId id="276" r:id="rId113"/>
    <p:sldId id="262" r:id="rId1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1" autoAdjust="0"/>
    <p:restoredTop sz="94660"/>
  </p:normalViewPr>
  <p:slideViewPr>
    <p:cSldViewPr snapToGrid="0">
      <p:cViewPr varScale="1">
        <p:scale>
          <a:sx n="92" d="100"/>
          <a:sy n="92" d="100"/>
        </p:scale>
        <p:origin x="9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heme" Target="theme/theme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DC3EC5-34BD-41FC-9BC8-D9697187BB1A}" type="doc">
      <dgm:prSet loTypeId="urn:microsoft.com/office/officeart/2005/8/layout/process2" loCatId="process" qsTypeId="urn:microsoft.com/office/officeart/2005/8/quickstyle/3d1" qsCatId="3D" csTypeId="urn:microsoft.com/office/officeart/2005/8/colors/accent0_2" csCatId="mainScheme" phldr="1"/>
      <dgm:spPr/>
      <dgm:t>
        <a:bodyPr/>
        <a:lstStyle/>
        <a:p>
          <a:endParaRPr lang="en-CA"/>
        </a:p>
      </dgm:t>
    </dgm:pt>
    <dgm:pt modelId="{E887B636-893A-48E0-AE0A-581EF26A9D26}">
      <dgm:prSet phldrT="[Text]"/>
      <dgm:spPr/>
      <dgm:t>
        <a:bodyPr/>
        <a:lstStyle/>
        <a:p>
          <a:r>
            <a:rPr lang="en-US" b="1" dirty="0" smtClean="0"/>
            <a:t>God</a:t>
          </a:r>
          <a:endParaRPr lang="en-CA" b="1" dirty="0"/>
        </a:p>
      </dgm:t>
    </dgm:pt>
    <dgm:pt modelId="{0D5A6456-9989-4C95-8053-BDE1BB8C1E5C}" type="parTrans" cxnId="{DC7E5236-7308-4D2F-9F55-8CD1DD55CEDE}">
      <dgm:prSet/>
      <dgm:spPr/>
      <dgm:t>
        <a:bodyPr/>
        <a:lstStyle/>
        <a:p>
          <a:endParaRPr lang="en-CA"/>
        </a:p>
      </dgm:t>
    </dgm:pt>
    <dgm:pt modelId="{56AAA2BC-E946-4B34-B859-D8F91E659B1D}" type="sibTrans" cxnId="{DC7E5236-7308-4D2F-9F55-8CD1DD55CEDE}">
      <dgm:prSet/>
      <dgm:spPr/>
      <dgm:t>
        <a:bodyPr/>
        <a:lstStyle/>
        <a:p>
          <a:endParaRPr lang="en-CA"/>
        </a:p>
      </dgm:t>
    </dgm:pt>
    <dgm:pt modelId="{8A5C38D0-F3F5-44C2-87E8-E6FA029C8455}">
      <dgm:prSet phldrT="[Text]"/>
      <dgm:spPr/>
      <dgm:t>
        <a:bodyPr/>
        <a:lstStyle/>
        <a:p>
          <a:r>
            <a:rPr lang="en-US" b="1" dirty="0" smtClean="0"/>
            <a:t>Church</a:t>
          </a:r>
          <a:endParaRPr lang="en-CA" b="1" dirty="0"/>
        </a:p>
      </dgm:t>
    </dgm:pt>
    <dgm:pt modelId="{EB6DD9A4-424D-4527-BB3D-2D0DF42321D8}" type="parTrans" cxnId="{8824C69D-C221-464B-B1C4-51D14C9CB3E5}">
      <dgm:prSet/>
      <dgm:spPr/>
      <dgm:t>
        <a:bodyPr/>
        <a:lstStyle/>
        <a:p>
          <a:endParaRPr lang="en-CA"/>
        </a:p>
      </dgm:t>
    </dgm:pt>
    <dgm:pt modelId="{34360925-90C2-4866-B384-ED32CE60E445}" type="sibTrans" cxnId="{8824C69D-C221-464B-B1C4-51D14C9CB3E5}">
      <dgm:prSet/>
      <dgm:spPr/>
      <dgm:t>
        <a:bodyPr/>
        <a:lstStyle/>
        <a:p>
          <a:endParaRPr lang="en-CA"/>
        </a:p>
      </dgm:t>
    </dgm:pt>
    <dgm:pt modelId="{C37F47B1-D59B-4C8E-A60E-C23F8F5A2AE7}">
      <dgm:prSet phldrT="[Text]"/>
      <dgm:spPr/>
      <dgm:t>
        <a:bodyPr/>
        <a:lstStyle/>
        <a:p>
          <a:r>
            <a:rPr lang="en-US" b="1" dirty="0" smtClean="0"/>
            <a:t>Family / Individual</a:t>
          </a:r>
          <a:endParaRPr lang="en-CA" b="1" dirty="0"/>
        </a:p>
      </dgm:t>
    </dgm:pt>
    <dgm:pt modelId="{8FA669CC-71C6-4D18-B0D8-D746E8B6C403}" type="parTrans" cxnId="{9D01FD04-67EC-4DA7-B743-6AC09A5EA711}">
      <dgm:prSet/>
      <dgm:spPr/>
      <dgm:t>
        <a:bodyPr/>
        <a:lstStyle/>
        <a:p>
          <a:endParaRPr lang="en-CA"/>
        </a:p>
      </dgm:t>
    </dgm:pt>
    <dgm:pt modelId="{B0B55CEC-E805-4041-B5F3-FE563E4F865B}" type="sibTrans" cxnId="{9D01FD04-67EC-4DA7-B743-6AC09A5EA711}">
      <dgm:prSet/>
      <dgm:spPr/>
      <dgm:t>
        <a:bodyPr/>
        <a:lstStyle/>
        <a:p>
          <a:endParaRPr lang="en-CA"/>
        </a:p>
      </dgm:t>
    </dgm:pt>
    <dgm:pt modelId="{0DE735C3-673B-4C5B-946B-708F613D2874}">
      <dgm:prSet/>
      <dgm:spPr/>
      <dgm:t>
        <a:bodyPr/>
        <a:lstStyle/>
        <a:p>
          <a:r>
            <a:rPr lang="en-US" b="1" dirty="0" smtClean="0"/>
            <a:t>World</a:t>
          </a:r>
          <a:endParaRPr lang="en-CA" b="1" dirty="0"/>
        </a:p>
      </dgm:t>
    </dgm:pt>
    <dgm:pt modelId="{016E767F-420D-4269-AB48-723648C4E6C4}" type="parTrans" cxnId="{E278B351-1545-43AE-8645-8C8F941415FF}">
      <dgm:prSet/>
      <dgm:spPr/>
      <dgm:t>
        <a:bodyPr/>
        <a:lstStyle/>
        <a:p>
          <a:endParaRPr lang="en-CA"/>
        </a:p>
      </dgm:t>
    </dgm:pt>
    <dgm:pt modelId="{3DA57F0F-49A6-412D-BA5E-3599F1C25B0A}" type="sibTrans" cxnId="{E278B351-1545-43AE-8645-8C8F941415FF}">
      <dgm:prSet/>
      <dgm:spPr/>
      <dgm:t>
        <a:bodyPr/>
        <a:lstStyle/>
        <a:p>
          <a:endParaRPr lang="en-CA"/>
        </a:p>
      </dgm:t>
    </dgm:pt>
    <dgm:pt modelId="{66CF680B-C08D-48AF-9276-CC57ACDA3DC7}" type="pres">
      <dgm:prSet presAssocID="{BADC3EC5-34BD-41FC-9BC8-D9697187BB1A}" presName="linearFlow" presStyleCnt="0">
        <dgm:presLayoutVars>
          <dgm:resizeHandles val="exact"/>
        </dgm:presLayoutVars>
      </dgm:prSet>
      <dgm:spPr/>
      <dgm:t>
        <a:bodyPr/>
        <a:lstStyle/>
        <a:p>
          <a:endParaRPr lang="en-CA"/>
        </a:p>
      </dgm:t>
    </dgm:pt>
    <dgm:pt modelId="{0EC17FAE-298C-4148-A50C-BFE40D4D2C9A}" type="pres">
      <dgm:prSet presAssocID="{E887B636-893A-48E0-AE0A-581EF26A9D26}" presName="node" presStyleLbl="node1" presStyleIdx="0" presStyleCnt="4">
        <dgm:presLayoutVars>
          <dgm:bulletEnabled val="1"/>
        </dgm:presLayoutVars>
      </dgm:prSet>
      <dgm:spPr/>
      <dgm:t>
        <a:bodyPr/>
        <a:lstStyle/>
        <a:p>
          <a:endParaRPr lang="en-CA"/>
        </a:p>
      </dgm:t>
    </dgm:pt>
    <dgm:pt modelId="{88E84943-2E05-441C-981A-89219C7D7458}" type="pres">
      <dgm:prSet presAssocID="{56AAA2BC-E946-4B34-B859-D8F91E659B1D}" presName="sibTrans" presStyleLbl="sibTrans2D1" presStyleIdx="0" presStyleCnt="3"/>
      <dgm:spPr/>
      <dgm:t>
        <a:bodyPr/>
        <a:lstStyle/>
        <a:p>
          <a:endParaRPr lang="en-CA"/>
        </a:p>
      </dgm:t>
    </dgm:pt>
    <dgm:pt modelId="{59294F70-3E3D-42B3-923A-41FF17EF4542}" type="pres">
      <dgm:prSet presAssocID="{56AAA2BC-E946-4B34-B859-D8F91E659B1D}" presName="connectorText" presStyleLbl="sibTrans2D1" presStyleIdx="0" presStyleCnt="3"/>
      <dgm:spPr/>
      <dgm:t>
        <a:bodyPr/>
        <a:lstStyle/>
        <a:p>
          <a:endParaRPr lang="en-CA"/>
        </a:p>
      </dgm:t>
    </dgm:pt>
    <dgm:pt modelId="{0539B226-6125-4833-9609-B9419F4F885A}" type="pres">
      <dgm:prSet presAssocID="{8A5C38D0-F3F5-44C2-87E8-E6FA029C8455}" presName="node" presStyleLbl="node1" presStyleIdx="1" presStyleCnt="4">
        <dgm:presLayoutVars>
          <dgm:bulletEnabled val="1"/>
        </dgm:presLayoutVars>
      </dgm:prSet>
      <dgm:spPr/>
      <dgm:t>
        <a:bodyPr/>
        <a:lstStyle/>
        <a:p>
          <a:endParaRPr lang="en-CA"/>
        </a:p>
      </dgm:t>
    </dgm:pt>
    <dgm:pt modelId="{E0425E51-3918-4CE0-9C92-1A7321634D55}" type="pres">
      <dgm:prSet presAssocID="{34360925-90C2-4866-B384-ED32CE60E445}" presName="sibTrans" presStyleLbl="sibTrans2D1" presStyleIdx="1" presStyleCnt="3"/>
      <dgm:spPr/>
      <dgm:t>
        <a:bodyPr/>
        <a:lstStyle/>
        <a:p>
          <a:endParaRPr lang="en-CA"/>
        </a:p>
      </dgm:t>
    </dgm:pt>
    <dgm:pt modelId="{3D84F535-394C-4EEC-B28A-0953C476B0D5}" type="pres">
      <dgm:prSet presAssocID="{34360925-90C2-4866-B384-ED32CE60E445}" presName="connectorText" presStyleLbl="sibTrans2D1" presStyleIdx="1" presStyleCnt="3"/>
      <dgm:spPr/>
      <dgm:t>
        <a:bodyPr/>
        <a:lstStyle/>
        <a:p>
          <a:endParaRPr lang="en-CA"/>
        </a:p>
      </dgm:t>
    </dgm:pt>
    <dgm:pt modelId="{E9894016-03E8-495F-882B-C8B2111BFF3A}" type="pres">
      <dgm:prSet presAssocID="{C37F47B1-D59B-4C8E-A60E-C23F8F5A2AE7}" presName="node" presStyleLbl="node1" presStyleIdx="2" presStyleCnt="4">
        <dgm:presLayoutVars>
          <dgm:bulletEnabled val="1"/>
        </dgm:presLayoutVars>
      </dgm:prSet>
      <dgm:spPr/>
      <dgm:t>
        <a:bodyPr/>
        <a:lstStyle/>
        <a:p>
          <a:endParaRPr lang="en-CA"/>
        </a:p>
      </dgm:t>
    </dgm:pt>
    <dgm:pt modelId="{BC4AB367-4801-4DC7-960C-3C7FACB5A646}" type="pres">
      <dgm:prSet presAssocID="{B0B55CEC-E805-4041-B5F3-FE563E4F865B}" presName="sibTrans" presStyleLbl="sibTrans2D1" presStyleIdx="2" presStyleCnt="3"/>
      <dgm:spPr/>
      <dgm:t>
        <a:bodyPr/>
        <a:lstStyle/>
        <a:p>
          <a:endParaRPr lang="en-CA"/>
        </a:p>
      </dgm:t>
    </dgm:pt>
    <dgm:pt modelId="{4113722B-24FF-4E03-AB83-16ADE2A2796B}" type="pres">
      <dgm:prSet presAssocID="{B0B55CEC-E805-4041-B5F3-FE563E4F865B}" presName="connectorText" presStyleLbl="sibTrans2D1" presStyleIdx="2" presStyleCnt="3"/>
      <dgm:spPr/>
      <dgm:t>
        <a:bodyPr/>
        <a:lstStyle/>
        <a:p>
          <a:endParaRPr lang="en-CA"/>
        </a:p>
      </dgm:t>
    </dgm:pt>
    <dgm:pt modelId="{56B2543D-4036-4251-8BFF-536C07EF3F7E}" type="pres">
      <dgm:prSet presAssocID="{0DE735C3-673B-4C5B-946B-708F613D2874}" presName="node" presStyleLbl="node1" presStyleIdx="3" presStyleCnt="4">
        <dgm:presLayoutVars>
          <dgm:bulletEnabled val="1"/>
        </dgm:presLayoutVars>
      </dgm:prSet>
      <dgm:spPr/>
      <dgm:t>
        <a:bodyPr/>
        <a:lstStyle/>
        <a:p>
          <a:endParaRPr lang="en-CA"/>
        </a:p>
      </dgm:t>
    </dgm:pt>
  </dgm:ptLst>
  <dgm:cxnLst>
    <dgm:cxn modelId="{C64CAE25-86BE-4DA8-BFF8-D5B83E5CF8AA}" type="presOf" srcId="{B0B55CEC-E805-4041-B5F3-FE563E4F865B}" destId="{4113722B-24FF-4E03-AB83-16ADE2A2796B}" srcOrd="1" destOrd="0" presId="urn:microsoft.com/office/officeart/2005/8/layout/process2"/>
    <dgm:cxn modelId="{9D01FD04-67EC-4DA7-B743-6AC09A5EA711}" srcId="{BADC3EC5-34BD-41FC-9BC8-D9697187BB1A}" destId="{C37F47B1-D59B-4C8E-A60E-C23F8F5A2AE7}" srcOrd="2" destOrd="0" parTransId="{8FA669CC-71C6-4D18-B0D8-D746E8B6C403}" sibTransId="{B0B55CEC-E805-4041-B5F3-FE563E4F865B}"/>
    <dgm:cxn modelId="{DC7E5236-7308-4D2F-9F55-8CD1DD55CEDE}" srcId="{BADC3EC5-34BD-41FC-9BC8-D9697187BB1A}" destId="{E887B636-893A-48E0-AE0A-581EF26A9D26}" srcOrd="0" destOrd="0" parTransId="{0D5A6456-9989-4C95-8053-BDE1BB8C1E5C}" sibTransId="{56AAA2BC-E946-4B34-B859-D8F91E659B1D}"/>
    <dgm:cxn modelId="{02A84894-3E5A-48A5-92DB-C90E9344A9B6}" type="presOf" srcId="{C37F47B1-D59B-4C8E-A60E-C23F8F5A2AE7}" destId="{E9894016-03E8-495F-882B-C8B2111BFF3A}" srcOrd="0" destOrd="0" presId="urn:microsoft.com/office/officeart/2005/8/layout/process2"/>
    <dgm:cxn modelId="{FD165DA2-1CD3-478B-9170-1B4839554C1F}" type="presOf" srcId="{E887B636-893A-48E0-AE0A-581EF26A9D26}" destId="{0EC17FAE-298C-4148-A50C-BFE40D4D2C9A}" srcOrd="0" destOrd="0" presId="urn:microsoft.com/office/officeart/2005/8/layout/process2"/>
    <dgm:cxn modelId="{07511990-658D-4221-95E4-59FE5E7F0E8B}" type="presOf" srcId="{56AAA2BC-E946-4B34-B859-D8F91E659B1D}" destId="{88E84943-2E05-441C-981A-89219C7D7458}" srcOrd="0" destOrd="0" presId="urn:microsoft.com/office/officeart/2005/8/layout/process2"/>
    <dgm:cxn modelId="{6AEA9666-21BF-4653-80E1-150309FB02B3}" type="presOf" srcId="{B0B55CEC-E805-4041-B5F3-FE563E4F865B}" destId="{BC4AB367-4801-4DC7-960C-3C7FACB5A646}" srcOrd="0" destOrd="0" presId="urn:microsoft.com/office/officeart/2005/8/layout/process2"/>
    <dgm:cxn modelId="{8824C69D-C221-464B-B1C4-51D14C9CB3E5}" srcId="{BADC3EC5-34BD-41FC-9BC8-D9697187BB1A}" destId="{8A5C38D0-F3F5-44C2-87E8-E6FA029C8455}" srcOrd="1" destOrd="0" parTransId="{EB6DD9A4-424D-4527-BB3D-2D0DF42321D8}" sibTransId="{34360925-90C2-4866-B384-ED32CE60E445}"/>
    <dgm:cxn modelId="{AED3F648-B166-4065-9A84-7F12C73C5422}" type="presOf" srcId="{8A5C38D0-F3F5-44C2-87E8-E6FA029C8455}" destId="{0539B226-6125-4833-9609-B9419F4F885A}" srcOrd="0" destOrd="0" presId="urn:microsoft.com/office/officeart/2005/8/layout/process2"/>
    <dgm:cxn modelId="{6DCA2FDF-4E49-467F-9D51-BB49254F242C}" type="presOf" srcId="{34360925-90C2-4866-B384-ED32CE60E445}" destId="{E0425E51-3918-4CE0-9C92-1A7321634D55}" srcOrd="0" destOrd="0" presId="urn:microsoft.com/office/officeart/2005/8/layout/process2"/>
    <dgm:cxn modelId="{60EE1F7A-1233-4B4A-83B4-CCA109BF363D}" type="presOf" srcId="{34360925-90C2-4866-B384-ED32CE60E445}" destId="{3D84F535-394C-4EEC-B28A-0953C476B0D5}" srcOrd="1" destOrd="0" presId="urn:microsoft.com/office/officeart/2005/8/layout/process2"/>
    <dgm:cxn modelId="{E278B351-1545-43AE-8645-8C8F941415FF}" srcId="{BADC3EC5-34BD-41FC-9BC8-D9697187BB1A}" destId="{0DE735C3-673B-4C5B-946B-708F613D2874}" srcOrd="3" destOrd="0" parTransId="{016E767F-420D-4269-AB48-723648C4E6C4}" sibTransId="{3DA57F0F-49A6-412D-BA5E-3599F1C25B0A}"/>
    <dgm:cxn modelId="{946A1B78-9A4C-4C1B-A12C-395A669B4E42}" type="presOf" srcId="{BADC3EC5-34BD-41FC-9BC8-D9697187BB1A}" destId="{66CF680B-C08D-48AF-9276-CC57ACDA3DC7}" srcOrd="0" destOrd="0" presId="urn:microsoft.com/office/officeart/2005/8/layout/process2"/>
    <dgm:cxn modelId="{C7A6FA30-B137-4F60-8C69-4EAE2290A575}" type="presOf" srcId="{0DE735C3-673B-4C5B-946B-708F613D2874}" destId="{56B2543D-4036-4251-8BFF-536C07EF3F7E}" srcOrd="0" destOrd="0" presId="urn:microsoft.com/office/officeart/2005/8/layout/process2"/>
    <dgm:cxn modelId="{3D5F6A3B-5D83-42F1-99DF-F8704DF1D4FF}" type="presOf" srcId="{56AAA2BC-E946-4B34-B859-D8F91E659B1D}" destId="{59294F70-3E3D-42B3-923A-41FF17EF4542}" srcOrd="1" destOrd="0" presId="urn:microsoft.com/office/officeart/2005/8/layout/process2"/>
    <dgm:cxn modelId="{D5ABF49D-0DC5-4A86-8DCE-FA48760321FA}" type="presParOf" srcId="{66CF680B-C08D-48AF-9276-CC57ACDA3DC7}" destId="{0EC17FAE-298C-4148-A50C-BFE40D4D2C9A}" srcOrd="0" destOrd="0" presId="urn:microsoft.com/office/officeart/2005/8/layout/process2"/>
    <dgm:cxn modelId="{FBBC570E-1FA0-48C9-93EA-875777B91C13}" type="presParOf" srcId="{66CF680B-C08D-48AF-9276-CC57ACDA3DC7}" destId="{88E84943-2E05-441C-981A-89219C7D7458}" srcOrd="1" destOrd="0" presId="urn:microsoft.com/office/officeart/2005/8/layout/process2"/>
    <dgm:cxn modelId="{EDF53F5C-4568-4F27-8A7E-8021D90A814D}" type="presParOf" srcId="{88E84943-2E05-441C-981A-89219C7D7458}" destId="{59294F70-3E3D-42B3-923A-41FF17EF4542}" srcOrd="0" destOrd="0" presId="urn:microsoft.com/office/officeart/2005/8/layout/process2"/>
    <dgm:cxn modelId="{CDC5F718-65BD-40CE-861E-D41A5AB7EBB4}" type="presParOf" srcId="{66CF680B-C08D-48AF-9276-CC57ACDA3DC7}" destId="{0539B226-6125-4833-9609-B9419F4F885A}" srcOrd="2" destOrd="0" presId="urn:microsoft.com/office/officeart/2005/8/layout/process2"/>
    <dgm:cxn modelId="{A560E0E9-0A3A-4AE0-8C4F-AD28F1C30388}" type="presParOf" srcId="{66CF680B-C08D-48AF-9276-CC57ACDA3DC7}" destId="{E0425E51-3918-4CE0-9C92-1A7321634D55}" srcOrd="3" destOrd="0" presId="urn:microsoft.com/office/officeart/2005/8/layout/process2"/>
    <dgm:cxn modelId="{2EBE1EC4-F674-4C2F-8DD9-E9A263BEBAE9}" type="presParOf" srcId="{E0425E51-3918-4CE0-9C92-1A7321634D55}" destId="{3D84F535-394C-4EEC-B28A-0953C476B0D5}" srcOrd="0" destOrd="0" presId="urn:microsoft.com/office/officeart/2005/8/layout/process2"/>
    <dgm:cxn modelId="{877016DD-0CE9-4B54-8BD8-76A0AE8F58E3}" type="presParOf" srcId="{66CF680B-C08D-48AF-9276-CC57ACDA3DC7}" destId="{E9894016-03E8-495F-882B-C8B2111BFF3A}" srcOrd="4" destOrd="0" presId="urn:microsoft.com/office/officeart/2005/8/layout/process2"/>
    <dgm:cxn modelId="{FE00E20D-0A64-4530-BE0A-F800AEF6D25D}" type="presParOf" srcId="{66CF680B-C08D-48AF-9276-CC57ACDA3DC7}" destId="{BC4AB367-4801-4DC7-960C-3C7FACB5A646}" srcOrd="5" destOrd="0" presId="urn:microsoft.com/office/officeart/2005/8/layout/process2"/>
    <dgm:cxn modelId="{905A8573-118B-4FD6-A12C-9659617F0F3B}" type="presParOf" srcId="{BC4AB367-4801-4DC7-960C-3C7FACB5A646}" destId="{4113722B-24FF-4E03-AB83-16ADE2A2796B}" srcOrd="0" destOrd="0" presId="urn:microsoft.com/office/officeart/2005/8/layout/process2"/>
    <dgm:cxn modelId="{81252920-2AEA-40A2-AE00-1A833BBEAB88}" type="presParOf" srcId="{66CF680B-C08D-48AF-9276-CC57ACDA3DC7}" destId="{56B2543D-4036-4251-8BFF-536C07EF3F7E}"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73659426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36779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460245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68991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48A87A34-81AB-432B-8DAE-1953F412C126}" type="datetimeFigureOut">
              <a:rPr lang="en-US" smtClean="0"/>
              <a:t>6/23/2017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608903357"/>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6/23/2017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80937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58616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753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70048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6/23/2017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05200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6/23/2017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77509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48A87A34-81AB-432B-8DAE-1953F412C126}" type="datetimeFigureOut">
              <a:rPr lang="en-US" smtClean="0"/>
              <a:pPr/>
              <a:t>6/23/2017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32986097"/>
      </p:ext>
    </p:extLst>
  </p:cSld>
  <p:clrMap bg1="lt1" tx1="dk1" bg2="lt2" tx2="dk2" accent1="accent1" accent2="accent2" accent3="accent3" accent4="accent4" accent5="accent5" accent6="accent6" hlink="hlink" folHlink="folHlink"/>
  <p:sldLayoutIdLst>
    <p:sldLayoutId id="2147484290" r:id="rId1"/>
    <p:sldLayoutId id="2147484291" r:id="rId2"/>
    <p:sldLayoutId id="2147484292" r:id="rId3"/>
    <p:sldLayoutId id="2147484293" r:id="rId4"/>
    <p:sldLayoutId id="2147484294" r:id="rId5"/>
    <p:sldLayoutId id="2147484295" r:id="rId6"/>
    <p:sldLayoutId id="2147484296" r:id="rId7"/>
    <p:sldLayoutId id="2147484297" r:id="rId8"/>
    <p:sldLayoutId id="2147484298" r:id="rId9"/>
    <p:sldLayoutId id="2147484299" r:id="rId10"/>
    <p:sldLayoutId id="2147484300"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Reformed Theology?</a:t>
            </a:r>
            <a:endParaRPr lang="en-CA" dirty="0"/>
          </a:p>
        </p:txBody>
      </p:sp>
      <p:sp>
        <p:nvSpPr>
          <p:cNvPr id="3" name="Subtitle 2"/>
          <p:cNvSpPr>
            <a:spLocks noGrp="1"/>
          </p:cNvSpPr>
          <p:nvPr>
            <p:ph type="subTitle" idx="1"/>
          </p:nvPr>
        </p:nvSpPr>
        <p:spPr/>
        <p:txBody>
          <a:bodyPr/>
          <a:lstStyle/>
          <a:p>
            <a:r>
              <a:rPr lang="en-US" dirty="0" smtClean="0"/>
              <a:t>It’s Bigger Than You Might Think</a:t>
            </a:r>
            <a:endParaRPr lang="en-CA" dirty="0"/>
          </a:p>
        </p:txBody>
      </p:sp>
      <p:sp>
        <p:nvSpPr>
          <p:cNvPr id="4" name="TextBox 3"/>
          <p:cNvSpPr txBox="1"/>
          <p:nvPr/>
        </p:nvSpPr>
        <p:spPr>
          <a:xfrm>
            <a:off x="9362715" y="6268994"/>
            <a:ext cx="1655805" cy="276999"/>
          </a:xfrm>
          <a:prstGeom prst="rect">
            <a:avLst/>
          </a:prstGeom>
          <a:noFill/>
        </p:spPr>
        <p:txBody>
          <a:bodyPr wrap="square" rtlCol="0">
            <a:spAutoFit/>
          </a:bodyPr>
          <a:lstStyle/>
          <a:p>
            <a:r>
              <a:rPr lang="en-CA" sz="1200" dirty="0"/>
              <a:t>© </a:t>
            </a:r>
            <a:r>
              <a:rPr lang="en-CA" sz="1200" dirty="0" smtClean="0"/>
              <a:t>2017 Jared </a:t>
            </a:r>
            <a:r>
              <a:rPr lang="en-CA" sz="1200" dirty="0" err="1" smtClean="0"/>
              <a:t>Hiebert</a:t>
            </a:r>
            <a:endParaRPr lang="en-CA" sz="1200" dirty="0"/>
          </a:p>
        </p:txBody>
      </p:sp>
    </p:spTree>
    <p:extLst>
      <p:ext uri="{BB962C8B-B14F-4D97-AF65-F5344CB8AC3E}">
        <p14:creationId xmlns:p14="http://schemas.microsoft.com/office/powerpoint/2010/main" val="16171492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summary</a:t>
            </a:r>
            <a:endParaRPr lang="en-CA" dirty="0"/>
          </a:p>
        </p:txBody>
      </p:sp>
      <p:sp>
        <p:nvSpPr>
          <p:cNvPr id="3" name="Content Placeholder 2"/>
          <p:cNvSpPr>
            <a:spLocks noGrp="1"/>
          </p:cNvSpPr>
          <p:nvPr>
            <p:ph idx="1"/>
          </p:nvPr>
        </p:nvSpPr>
        <p:spPr/>
        <p:txBody>
          <a:bodyPr>
            <a:normAutofit/>
          </a:bodyPr>
          <a:lstStyle/>
          <a:p>
            <a:pPr marL="0" indent="0">
              <a:buNone/>
            </a:pPr>
            <a:r>
              <a:rPr lang="en-CA" sz="2400" dirty="0"/>
              <a:t>“The doctrine of the covenant lies at the root of all true theology. It has been said that he who well understands the distinction between the covenant of works and the covenant of grace, is a master of divinity. I am persuaded that most of the mistakes which men make concerning the doctrines of Scripture, are based upon fundamental errors with regard to the covenant of law and of grace. May God grant us now the power to instruct, and you the grace to receive instruction on this vital subject</a:t>
            </a:r>
            <a:r>
              <a:rPr lang="en-CA" sz="2400" dirty="0" smtClean="0"/>
              <a:t>.”</a:t>
            </a:r>
          </a:p>
          <a:p>
            <a:pPr marL="0" indent="0" algn="r">
              <a:buNone/>
            </a:pPr>
            <a:r>
              <a:rPr lang="en-US" sz="2400" dirty="0" smtClean="0"/>
              <a:t>C.H. Spurgeon</a:t>
            </a:r>
            <a:endParaRPr lang="en-US" sz="2400" dirty="0"/>
          </a:p>
        </p:txBody>
      </p:sp>
    </p:spTree>
    <p:extLst>
      <p:ext uri="{BB962C8B-B14F-4D97-AF65-F5344CB8AC3E}">
        <p14:creationId xmlns:p14="http://schemas.microsoft.com/office/powerpoint/2010/main" val="2408921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Reformed Theology &amp; Arminianism</a:t>
            </a:r>
            <a:endParaRPr lang="en-CA" dirty="0"/>
          </a:p>
        </p:txBody>
      </p:sp>
      <p:sp>
        <p:nvSpPr>
          <p:cNvPr id="5" name="Text Placeholder 4"/>
          <p:cNvSpPr>
            <a:spLocks noGrp="1"/>
          </p:cNvSpPr>
          <p:nvPr>
            <p:ph type="body" idx="1"/>
          </p:nvPr>
        </p:nvSpPr>
        <p:spPr/>
        <p:txBody>
          <a:bodyPr/>
          <a:lstStyle/>
          <a:p>
            <a:r>
              <a:rPr lang="en-US" b="1" dirty="0" smtClean="0"/>
              <a:t>Reformed / </a:t>
            </a:r>
            <a:r>
              <a:rPr lang="en-US" b="1" dirty="0" err="1" smtClean="0"/>
              <a:t>Monergism</a:t>
            </a:r>
            <a:endParaRPr lang="en-CA" b="1" dirty="0"/>
          </a:p>
        </p:txBody>
      </p:sp>
      <p:sp>
        <p:nvSpPr>
          <p:cNvPr id="6" name="Content Placeholder 5"/>
          <p:cNvSpPr>
            <a:spLocks noGrp="1"/>
          </p:cNvSpPr>
          <p:nvPr>
            <p:ph sz="half" idx="2"/>
          </p:nvPr>
        </p:nvSpPr>
        <p:spPr>
          <a:xfrm>
            <a:off x="1066800" y="2743200"/>
            <a:ext cx="4754880" cy="3291840"/>
          </a:xfrm>
        </p:spPr>
        <p:txBody>
          <a:bodyPr>
            <a:normAutofit/>
          </a:bodyPr>
          <a:lstStyle/>
          <a:p>
            <a:r>
              <a:rPr lang="en-US" sz="2400" dirty="0" smtClean="0"/>
              <a:t>Total depravity</a:t>
            </a:r>
          </a:p>
          <a:p>
            <a:r>
              <a:rPr lang="en-US" sz="2400" dirty="0" smtClean="0"/>
              <a:t>Unconditional election</a:t>
            </a:r>
          </a:p>
          <a:p>
            <a:r>
              <a:rPr lang="en-US" sz="2400" dirty="0" smtClean="0"/>
              <a:t>Limited atonement</a:t>
            </a:r>
          </a:p>
          <a:p>
            <a:r>
              <a:rPr lang="en-US" sz="2400" dirty="0" smtClean="0"/>
              <a:t>Irresistible grace</a:t>
            </a:r>
          </a:p>
          <a:p>
            <a:r>
              <a:rPr lang="en-US" sz="2400" dirty="0" smtClean="0"/>
              <a:t>Perseverance of the saints</a:t>
            </a:r>
            <a:endParaRPr lang="en-CA" sz="2400" dirty="0"/>
          </a:p>
        </p:txBody>
      </p:sp>
      <p:sp>
        <p:nvSpPr>
          <p:cNvPr id="7" name="Text Placeholder 6"/>
          <p:cNvSpPr>
            <a:spLocks noGrp="1"/>
          </p:cNvSpPr>
          <p:nvPr>
            <p:ph type="body" sz="quarter" idx="3"/>
          </p:nvPr>
        </p:nvSpPr>
        <p:spPr/>
        <p:txBody>
          <a:bodyPr/>
          <a:lstStyle/>
          <a:p>
            <a:r>
              <a:rPr lang="en-US" b="1" dirty="0" smtClean="0"/>
              <a:t>Arminianism / Synergism</a:t>
            </a:r>
            <a:endParaRPr lang="en-CA" b="1" dirty="0"/>
          </a:p>
        </p:txBody>
      </p:sp>
      <p:sp>
        <p:nvSpPr>
          <p:cNvPr id="8" name="Content Placeholder 7"/>
          <p:cNvSpPr>
            <a:spLocks noGrp="1"/>
          </p:cNvSpPr>
          <p:nvPr>
            <p:ph sz="quarter" idx="4"/>
          </p:nvPr>
        </p:nvSpPr>
        <p:spPr>
          <a:xfrm>
            <a:off x="6232918" y="2743200"/>
            <a:ext cx="4895330" cy="3628777"/>
          </a:xfrm>
        </p:spPr>
        <p:txBody>
          <a:bodyPr>
            <a:normAutofit lnSpcReduction="10000"/>
          </a:bodyPr>
          <a:lstStyle/>
          <a:p>
            <a:r>
              <a:rPr lang="en-US" sz="2400" dirty="0" smtClean="0"/>
              <a:t>Total depravity cancelled by prevenient grace; free will determinative</a:t>
            </a:r>
          </a:p>
          <a:p>
            <a:r>
              <a:rPr lang="en-US" sz="2400" dirty="0" smtClean="0"/>
              <a:t>Conditional election (our choice as seen by God’s foreknowledge)</a:t>
            </a:r>
          </a:p>
          <a:p>
            <a:r>
              <a:rPr lang="en-US" sz="2400" dirty="0" smtClean="0"/>
              <a:t>Limited atonement (efficacy)</a:t>
            </a:r>
          </a:p>
          <a:p>
            <a:r>
              <a:rPr lang="en-US" sz="2400" dirty="0" smtClean="0"/>
              <a:t>Resistible grace (free will determinative</a:t>
            </a:r>
          </a:p>
          <a:p>
            <a:r>
              <a:rPr lang="en-US" sz="2400" dirty="0" smtClean="0"/>
              <a:t>Salvation can be lost</a:t>
            </a:r>
          </a:p>
          <a:p>
            <a:endParaRPr lang="en-CA" sz="2400" dirty="0"/>
          </a:p>
        </p:txBody>
      </p:sp>
    </p:spTree>
    <p:extLst>
      <p:ext uri="{BB962C8B-B14F-4D97-AF65-F5344CB8AC3E}">
        <p14:creationId xmlns:p14="http://schemas.microsoft.com/office/powerpoint/2010/main" val="233237571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8915" name="Picture 3" descr="PAGE_3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5876"/>
            <a:ext cx="8839200" cy="6829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40328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High View of the Church</a:t>
            </a:r>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1713339907"/>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High View of the Church</a:t>
            </a:r>
            <a:endParaRPr lang="en-CA" dirty="0"/>
          </a:p>
        </p:txBody>
      </p:sp>
      <p:sp>
        <p:nvSpPr>
          <p:cNvPr id="3" name="Content Placeholder 2"/>
          <p:cNvSpPr>
            <a:spLocks noGrp="1"/>
          </p:cNvSpPr>
          <p:nvPr>
            <p:ph idx="1"/>
          </p:nvPr>
        </p:nvSpPr>
        <p:spPr/>
        <p:txBody>
          <a:bodyPr>
            <a:normAutofit/>
          </a:bodyPr>
          <a:lstStyle/>
          <a:p>
            <a:r>
              <a:rPr lang="en-CA" sz="2400" dirty="0"/>
              <a:t>If we hold Christ as precious, the church must be precious. We are drawn together by Christ. We regard our assembling together, too, as precious.</a:t>
            </a:r>
          </a:p>
          <a:p>
            <a:r>
              <a:rPr lang="en-US" sz="2400" dirty="0" smtClean="0"/>
              <a:t>The marks of the church are three, which correspond to the offices of Christ as he dwells among his people:</a:t>
            </a:r>
          </a:p>
          <a:p>
            <a:pPr lvl="1"/>
            <a:r>
              <a:rPr lang="en-US" sz="2200" dirty="0" smtClean="0"/>
              <a:t>Preaching – the prophetic office</a:t>
            </a:r>
          </a:p>
          <a:p>
            <a:pPr lvl="1"/>
            <a:r>
              <a:rPr lang="en-US" sz="2200" dirty="0" smtClean="0"/>
              <a:t>Sacraments – the priestly office</a:t>
            </a:r>
          </a:p>
          <a:p>
            <a:pPr lvl="1"/>
            <a:r>
              <a:rPr lang="en-US" sz="2200" dirty="0" smtClean="0"/>
              <a:t>Discipline – the kingly office</a:t>
            </a:r>
          </a:p>
          <a:p>
            <a:r>
              <a:rPr lang="en-US" sz="2400" dirty="0" smtClean="0"/>
              <a:t>Worship is governed by God’s word</a:t>
            </a:r>
            <a:endParaRPr lang="en-CA" sz="2400" dirty="0"/>
          </a:p>
        </p:txBody>
      </p:sp>
    </p:spTree>
    <p:extLst>
      <p:ext uri="{BB962C8B-B14F-4D97-AF65-F5344CB8AC3E}">
        <p14:creationId xmlns:p14="http://schemas.microsoft.com/office/powerpoint/2010/main" val="3020848179"/>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High View of the Church</a:t>
            </a:r>
            <a:endParaRPr lang="en-CA" dirty="0"/>
          </a:p>
        </p:txBody>
      </p:sp>
      <p:sp>
        <p:nvSpPr>
          <p:cNvPr id="7" name="Content Placeholder 6"/>
          <p:cNvSpPr>
            <a:spLocks noGrp="1"/>
          </p:cNvSpPr>
          <p:nvPr>
            <p:ph sz="half" idx="1"/>
          </p:nvPr>
        </p:nvSpPr>
        <p:spPr>
          <a:xfrm>
            <a:off x="913773" y="2367092"/>
            <a:ext cx="6189155" cy="3424107"/>
          </a:xfrm>
        </p:spPr>
        <p:txBody>
          <a:bodyPr>
            <a:noAutofit/>
          </a:bodyPr>
          <a:lstStyle/>
          <a:p>
            <a:r>
              <a:rPr lang="en-CA" sz="2400" dirty="0" smtClean="0">
                <a:effectLst/>
              </a:rPr>
              <a:t>Reformed </a:t>
            </a:r>
            <a:r>
              <a:rPr lang="en-CA" sz="2400" dirty="0">
                <a:effectLst/>
              </a:rPr>
              <a:t>piety moves in the opposite direction of </a:t>
            </a:r>
            <a:r>
              <a:rPr lang="en-CA" sz="2400" dirty="0" smtClean="0">
                <a:effectLst/>
              </a:rPr>
              <a:t>typical </a:t>
            </a:r>
            <a:r>
              <a:rPr lang="en-CA" sz="2400" dirty="0">
                <a:effectLst/>
              </a:rPr>
              <a:t>North American spirituality: from the public means of grace to the family to the </a:t>
            </a:r>
            <a:r>
              <a:rPr lang="en-CA" sz="2400" dirty="0" smtClean="0">
                <a:effectLst/>
              </a:rPr>
              <a:t>individual, then to the World.</a:t>
            </a:r>
            <a:endParaRPr lang="en-CA" sz="2400" dirty="0"/>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2103329886"/>
              </p:ext>
            </p:extLst>
          </p:nvPr>
        </p:nvGraphicFramePr>
        <p:xfrm>
          <a:off x="6906986" y="2367092"/>
          <a:ext cx="5105400" cy="3424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6639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Implications for Understanding the Church</a:t>
            </a:r>
            <a:endParaRPr lang="en-CA" dirty="0"/>
          </a:p>
        </p:txBody>
      </p:sp>
      <p:sp>
        <p:nvSpPr>
          <p:cNvPr id="3" name="Content Placeholder 2"/>
          <p:cNvSpPr>
            <a:spLocks noGrp="1"/>
          </p:cNvSpPr>
          <p:nvPr>
            <p:ph idx="1"/>
          </p:nvPr>
        </p:nvSpPr>
        <p:spPr>
          <a:xfrm>
            <a:off x="913795" y="2093975"/>
            <a:ext cx="10353762" cy="4293377"/>
          </a:xfrm>
        </p:spPr>
        <p:txBody>
          <a:bodyPr>
            <a:normAutofit/>
          </a:bodyPr>
          <a:lstStyle/>
          <a:p>
            <a:r>
              <a:rPr lang="en-US" sz="2400" dirty="0" smtClean="0"/>
              <a:t>Reformed theology is NOT separation theology.</a:t>
            </a:r>
          </a:p>
          <a:p>
            <a:r>
              <a:rPr lang="en-US" sz="2400" dirty="0" smtClean="0"/>
              <a:t>Reformed theology is NOT replacement theology.</a:t>
            </a:r>
          </a:p>
          <a:p>
            <a:r>
              <a:rPr lang="en-US" sz="2400" dirty="0" smtClean="0"/>
              <a:t>Reformed theology is “unity theology” (Pratt Jr.)</a:t>
            </a:r>
          </a:p>
          <a:p>
            <a:pPr lvl="1"/>
            <a:r>
              <a:rPr lang="en-US" sz="2200" dirty="0" smtClean="0"/>
              <a:t>There is no distinction made in the invisible church between ethnic Israel and the church.</a:t>
            </a:r>
            <a:endParaRPr lang="en-CA" sz="2200" dirty="0"/>
          </a:p>
          <a:p>
            <a:pPr lvl="1"/>
            <a:r>
              <a:rPr lang="en-US" sz="2200" dirty="0" smtClean="0"/>
              <a:t>Stress is placed on the unity between the visible communities of God’s people in the Old and New Testaments. </a:t>
            </a:r>
          </a:p>
          <a:p>
            <a:pPr lvl="1"/>
            <a:r>
              <a:rPr lang="en-CA" sz="2200" dirty="0" smtClean="0">
                <a:effectLst/>
              </a:rPr>
              <a:t>The </a:t>
            </a:r>
            <a:r>
              <a:rPr lang="en-CA" sz="2200" dirty="0">
                <a:effectLst/>
              </a:rPr>
              <a:t>New Testament visible church includes both believers and unbelievers, just as Old Testament Israel </a:t>
            </a:r>
            <a:r>
              <a:rPr lang="en-CA" sz="2200" dirty="0" smtClean="0">
                <a:effectLst/>
              </a:rPr>
              <a:t>did.</a:t>
            </a:r>
          </a:p>
          <a:p>
            <a:pPr lvl="1"/>
            <a:r>
              <a:rPr lang="en-CA" sz="2400" dirty="0" smtClean="0">
                <a:effectLst/>
              </a:rPr>
              <a:t>Emphasizes </a:t>
            </a:r>
            <a:r>
              <a:rPr lang="en-CA" sz="2400" dirty="0">
                <a:effectLst/>
              </a:rPr>
              <a:t>the unity of Israel and the church by applying Old Testament remnant theology to the </a:t>
            </a:r>
            <a:r>
              <a:rPr lang="en-CA" sz="2400" dirty="0" smtClean="0">
                <a:effectLst/>
              </a:rPr>
              <a:t>churc</a:t>
            </a:r>
            <a:r>
              <a:rPr lang="en-CA" sz="2400" u="sng" dirty="0" smtClean="0">
                <a:effectLst/>
              </a:rPr>
              <a:t>h.</a:t>
            </a:r>
            <a:endParaRPr lang="en-CA" sz="2200" dirty="0" smtClean="0">
              <a:effectLst/>
            </a:endParaRPr>
          </a:p>
          <a:p>
            <a:pPr lvl="1"/>
            <a:endParaRPr lang="en-US" sz="2200" dirty="0" smtClean="0"/>
          </a:p>
          <a:p>
            <a:pPr lvl="1"/>
            <a:endParaRPr lang="en-US" sz="2200" dirty="0" smtClean="0"/>
          </a:p>
        </p:txBody>
      </p:sp>
    </p:spTree>
    <p:extLst>
      <p:ext uri="{BB962C8B-B14F-4D97-AF65-F5344CB8AC3E}">
        <p14:creationId xmlns:p14="http://schemas.microsoft.com/office/powerpoint/2010/main" val="351682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Excursus</a:t>
            </a:r>
            <a:endParaRPr lang="en-CA" dirty="0"/>
          </a:p>
        </p:txBody>
      </p:sp>
      <p:sp>
        <p:nvSpPr>
          <p:cNvPr id="5" name="Text Placeholder 4"/>
          <p:cNvSpPr>
            <a:spLocks noGrp="1"/>
          </p:cNvSpPr>
          <p:nvPr>
            <p:ph type="body" idx="1"/>
          </p:nvPr>
        </p:nvSpPr>
        <p:spPr/>
        <p:txBody>
          <a:bodyPr/>
          <a:lstStyle/>
          <a:p>
            <a:r>
              <a:rPr lang="en-US" dirty="0" smtClean="0"/>
              <a:t>Why we are Credo-Baptists and not </a:t>
            </a:r>
            <a:r>
              <a:rPr lang="en-US" dirty="0" err="1" smtClean="0"/>
              <a:t>Paedo</a:t>
            </a:r>
            <a:r>
              <a:rPr lang="en-US" dirty="0" smtClean="0"/>
              <a:t>-Baptists</a:t>
            </a:r>
            <a:endParaRPr lang="en-CA" dirty="0"/>
          </a:p>
        </p:txBody>
      </p:sp>
    </p:spTree>
    <p:extLst>
      <p:ext uri="{BB962C8B-B14F-4D97-AF65-F5344CB8AC3E}">
        <p14:creationId xmlns:p14="http://schemas.microsoft.com/office/powerpoint/2010/main" val="235744571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r>
              <a:rPr lang="en-US" dirty="0" err="1" smtClean="0"/>
              <a:t>PaedoBaptism</a:t>
            </a:r>
            <a:r>
              <a:rPr lang="en-US" dirty="0" smtClean="0"/>
              <a:t>?</a:t>
            </a:r>
            <a:endParaRPr lang="en-CA" dirty="0"/>
          </a:p>
        </p:txBody>
      </p:sp>
      <p:sp>
        <p:nvSpPr>
          <p:cNvPr id="3" name="Content Placeholder 2"/>
          <p:cNvSpPr>
            <a:spLocks noGrp="1"/>
          </p:cNvSpPr>
          <p:nvPr>
            <p:ph idx="1"/>
          </p:nvPr>
        </p:nvSpPr>
        <p:spPr/>
        <p:txBody>
          <a:bodyPr>
            <a:normAutofit/>
          </a:bodyPr>
          <a:lstStyle/>
          <a:p>
            <a:r>
              <a:rPr lang="en-CA" sz="2400" dirty="0">
                <a:effectLst/>
              </a:rPr>
              <a:t>The primary argument comes from the relationship between Old Testament circumcision and New Testament baptism and its application </a:t>
            </a:r>
            <a:r>
              <a:rPr lang="en-CA" sz="2400" dirty="0" smtClean="0">
                <a:effectLst/>
              </a:rPr>
              <a:t>within </a:t>
            </a:r>
            <a:r>
              <a:rPr lang="en-CA" sz="2400" dirty="0">
                <a:effectLst/>
              </a:rPr>
              <a:t>the visible church</a:t>
            </a:r>
            <a:r>
              <a:rPr lang="en-CA" sz="2400" dirty="0" smtClean="0">
                <a:effectLst/>
              </a:rPr>
              <a:t>.</a:t>
            </a:r>
          </a:p>
          <a:p>
            <a:r>
              <a:rPr lang="en-CA" sz="2400" dirty="0">
                <a:effectLst/>
              </a:rPr>
              <a:t>Christian baptism, so goes the </a:t>
            </a:r>
            <a:r>
              <a:rPr lang="en-CA" sz="2400" dirty="0" err="1" smtClean="0">
                <a:effectLst/>
              </a:rPr>
              <a:t>paedo-baptist</a:t>
            </a:r>
            <a:r>
              <a:rPr lang="en-CA" sz="2400" dirty="0" smtClean="0">
                <a:effectLst/>
              </a:rPr>
              <a:t> </a:t>
            </a:r>
            <a:r>
              <a:rPr lang="en-CA" sz="2400" dirty="0">
                <a:effectLst/>
              </a:rPr>
              <a:t>argument, is the New Testament counterpart to Old Testament circumcision</a:t>
            </a:r>
            <a:r>
              <a:rPr lang="en-CA" sz="2400" dirty="0" smtClean="0">
                <a:effectLst/>
              </a:rPr>
              <a:t>.</a:t>
            </a:r>
          </a:p>
          <a:p>
            <a:r>
              <a:rPr lang="en-CA" sz="2400" dirty="0">
                <a:effectLst/>
              </a:rPr>
              <a:t>Infant baptism does not guarantee the salvation of the infant, but sets them apart as children of covenant parents who are thus included in the external blessings and responsibilities of the people of God</a:t>
            </a:r>
            <a:r>
              <a:rPr lang="en-CA" sz="2400" dirty="0" smtClean="0">
                <a:effectLst/>
              </a:rPr>
              <a:t>.</a:t>
            </a:r>
          </a:p>
          <a:p>
            <a:r>
              <a:rPr lang="en-CA" sz="2400" dirty="0">
                <a:effectLst/>
              </a:rPr>
              <a:t>Colossians 2:11-12 is their main text.</a:t>
            </a:r>
            <a:endParaRPr lang="en-CA" sz="2400" dirty="0"/>
          </a:p>
        </p:txBody>
      </p:sp>
    </p:spTree>
    <p:extLst>
      <p:ext uri="{BB962C8B-B14F-4D97-AF65-F5344CB8AC3E}">
        <p14:creationId xmlns:p14="http://schemas.microsoft.com/office/powerpoint/2010/main" val="2506144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r>
              <a:rPr lang="en-US" b="1" dirty="0" smtClean="0"/>
              <a:t>NOT</a:t>
            </a:r>
            <a:r>
              <a:rPr lang="en-US" dirty="0" smtClean="0"/>
              <a:t> </a:t>
            </a:r>
            <a:r>
              <a:rPr lang="en-US" dirty="0" err="1" smtClean="0"/>
              <a:t>PaedoBaptism</a:t>
            </a:r>
            <a:r>
              <a:rPr lang="en-US" dirty="0" smtClean="0"/>
              <a:t>?</a:t>
            </a:r>
            <a:endParaRPr lang="en-CA" dirty="0"/>
          </a:p>
        </p:txBody>
      </p:sp>
      <p:sp>
        <p:nvSpPr>
          <p:cNvPr id="3" name="Content Placeholder 2"/>
          <p:cNvSpPr>
            <a:spLocks noGrp="1"/>
          </p:cNvSpPr>
          <p:nvPr>
            <p:ph idx="1"/>
          </p:nvPr>
        </p:nvSpPr>
        <p:spPr>
          <a:xfrm>
            <a:off x="913795" y="1799684"/>
            <a:ext cx="10353762" cy="4628010"/>
          </a:xfrm>
        </p:spPr>
        <p:txBody>
          <a:bodyPr>
            <a:normAutofit lnSpcReduction="10000"/>
          </a:bodyPr>
          <a:lstStyle/>
          <a:p>
            <a:pPr marL="494100" indent="-457200">
              <a:buFont typeface="+mj-lt"/>
              <a:buAutoNum type="arabicPeriod"/>
            </a:pPr>
            <a:r>
              <a:rPr lang="en-US" sz="2400" dirty="0" smtClean="0"/>
              <a:t>There are no explicit instances of infant baptism in Scripture</a:t>
            </a:r>
            <a:r>
              <a:rPr lang="en-CA" sz="2400" dirty="0" smtClean="0"/>
              <a:t>.</a:t>
            </a:r>
          </a:p>
          <a:p>
            <a:pPr marL="494100" indent="-457200">
              <a:buFont typeface="+mj-lt"/>
              <a:buAutoNum type="arabicPeriod"/>
            </a:pPr>
            <a:r>
              <a:rPr lang="en-US" sz="2400" dirty="0" smtClean="0"/>
              <a:t>Baptism is portrayed in the New Testament as a symbol of the beginning of spiritual life. – Galatians 3:27; Romans 6:3-4; Colossians 2:12</a:t>
            </a:r>
          </a:p>
          <a:p>
            <a:pPr marL="494100" indent="-457200">
              <a:buFont typeface="+mj-lt"/>
              <a:buAutoNum type="arabicPeriod"/>
            </a:pPr>
            <a:r>
              <a:rPr lang="en-US" sz="2400" dirty="0" smtClean="0"/>
              <a:t>Baptism is consistently portrayed as inextricably tied to (conscious) faith and repentance. – Acts 2:38, 41; 8:12-13, 36; 10:47-48</a:t>
            </a:r>
          </a:p>
          <a:p>
            <a:pPr marL="494100" indent="-457200">
              <a:buFont typeface="+mj-lt"/>
              <a:buAutoNum type="arabicPeriod"/>
            </a:pPr>
            <a:r>
              <a:rPr lang="en-US" sz="2400" dirty="0" smtClean="0"/>
              <a:t>In all the examples of “household” baptisms the broader contexts make clear that only “believers” were baptized.</a:t>
            </a:r>
          </a:p>
          <a:p>
            <a:pPr marL="494100" indent="-457200">
              <a:buFont typeface="+mj-lt"/>
              <a:buAutoNum type="arabicPeriod"/>
            </a:pPr>
            <a:r>
              <a:rPr lang="en-CA" sz="2400" dirty="0">
                <a:effectLst/>
              </a:rPr>
              <a:t>When the New Testament church debated in Acts 15 whether circumcision should still be required of believers as part of becoming a Christian, it is </a:t>
            </a:r>
            <a:r>
              <a:rPr lang="en-CA" sz="2400" dirty="0" smtClean="0">
                <a:effectLst/>
              </a:rPr>
              <a:t>surprising </a:t>
            </a:r>
            <a:r>
              <a:rPr lang="en-CA" sz="2400" dirty="0">
                <a:effectLst/>
              </a:rPr>
              <a:t>that not once in that </a:t>
            </a:r>
            <a:r>
              <a:rPr lang="en-CA" sz="2400" dirty="0" smtClean="0">
                <a:effectLst/>
              </a:rPr>
              <a:t>debate </a:t>
            </a:r>
            <a:r>
              <a:rPr lang="en-CA" sz="2400" dirty="0">
                <a:effectLst/>
              </a:rPr>
              <a:t>did anyone say anything about baptism standing in the place of </a:t>
            </a:r>
            <a:r>
              <a:rPr lang="en-CA" sz="2400" dirty="0" smtClean="0">
                <a:effectLst/>
              </a:rPr>
              <a:t>circumcision.</a:t>
            </a:r>
            <a:endParaRPr lang="en-US" sz="2400" dirty="0" smtClean="0"/>
          </a:p>
        </p:txBody>
      </p:sp>
    </p:spTree>
    <p:extLst>
      <p:ext uri="{BB962C8B-B14F-4D97-AF65-F5344CB8AC3E}">
        <p14:creationId xmlns:p14="http://schemas.microsoft.com/office/powerpoint/2010/main" val="409349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t>
            </a:r>
            <a:r>
              <a:rPr lang="en-US" b="1" dirty="0"/>
              <a:t>NOT</a:t>
            </a:r>
            <a:r>
              <a:rPr lang="en-US" dirty="0"/>
              <a:t> </a:t>
            </a:r>
            <a:r>
              <a:rPr lang="en-US" dirty="0" err="1" smtClean="0"/>
              <a:t>PaedoBaptism</a:t>
            </a:r>
            <a:r>
              <a:rPr lang="en-US" dirty="0"/>
              <a:t>?</a:t>
            </a:r>
            <a:endParaRPr lang="en-CA" dirty="0"/>
          </a:p>
        </p:txBody>
      </p:sp>
      <p:sp>
        <p:nvSpPr>
          <p:cNvPr id="3" name="Content Placeholder 2"/>
          <p:cNvSpPr>
            <a:spLocks noGrp="1"/>
          </p:cNvSpPr>
          <p:nvPr>
            <p:ph idx="1"/>
          </p:nvPr>
        </p:nvSpPr>
        <p:spPr>
          <a:xfrm>
            <a:off x="913795" y="1732449"/>
            <a:ext cx="10353762" cy="4574222"/>
          </a:xfrm>
        </p:spPr>
        <p:txBody>
          <a:bodyPr>
            <a:normAutofit lnSpcReduction="10000"/>
          </a:bodyPr>
          <a:lstStyle/>
          <a:p>
            <a:pPr marL="494100" indent="-457200">
              <a:buFont typeface="+mj-lt"/>
              <a:buAutoNum type="arabicPeriod" startAt="6"/>
            </a:pPr>
            <a:r>
              <a:rPr lang="en-CA" sz="2400" dirty="0" smtClean="0">
                <a:effectLst/>
              </a:rPr>
              <a:t>We </a:t>
            </a:r>
            <a:r>
              <a:rPr lang="en-CA" sz="2400" dirty="0">
                <a:effectLst/>
              </a:rPr>
              <a:t>must take into account the nature of the New Covenant inaugurated by the death and resurrection of Jesus and one significant way </a:t>
            </a:r>
            <a:r>
              <a:rPr lang="en-CA" sz="2400" dirty="0" smtClean="0">
                <a:effectLst/>
              </a:rPr>
              <a:t>in </a:t>
            </a:r>
            <a:r>
              <a:rPr lang="en-CA" sz="2400" dirty="0">
                <a:effectLst/>
              </a:rPr>
              <a:t>which it differs from the covenant God made with </a:t>
            </a:r>
            <a:r>
              <a:rPr lang="en-CA" sz="2400" dirty="0" smtClean="0">
                <a:effectLst/>
              </a:rPr>
              <a:t>Abraham.</a:t>
            </a:r>
          </a:p>
          <a:p>
            <a:pPr marL="494100" indent="-457200">
              <a:buFont typeface="+mj-lt"/>
              <a:buAutoNum type="arabicPeriod" startAt="6"/>
            </a:pPr>
            <a:r>
              <a:rPr lang="en-CA" sz="2400" dirty="0">
                <a:effectLst/>
              </a:rPr>
              <a:t>W</a:t>
            </a:r>
            <a:r>
              <a:rPr lang="en-CA" sz="2400" dirty="0" smtClean="0">
                <a:effectLst/>
              </a:rPr>
              <a:t>e </a:t>
            </a:r>
            <a:r>
              <a:rPr lang="en-CA" sz="2400" dirty="0">
                <a:effectLst/>
              </a:rPr>
              <a:t>must understand the differences between the new covenant people called the Church and the old covenant people called </a:t>
            </a:r>
            <a:r>
              <a:rPr lang="en-CA" sz="2400" dirty="0" smtClean="0">
                <a:effectLst/>
              </a:rPr>
              <a:t>Israel.</a:t>
            </a:r>
          </a:p>
          <a:p>
            <a:pPr marL="494100" indent="-457200">
              <a:buFont typeface="+mj-lt"/>
              <a:buAutoNum type="arabicPeriod" startAt="6"/>
            </a:pPr>
            <a:r>
              <a:rPr lang="en-CA" sz="2400" dirty="0" smtClean="0">
                <a:effectLst/>
              </a:rPr>
              <a:t>The </a:t>
            </a:r>
            <a:r>
              <a:rPr lang="en-CA" sz="2400" dirty="0" err="1">
                <a:effectLst/>
              </a:rPr>
              <a:t>paedobaptist</a:t>
            </a:r>
            <a:r>
              <a:rPr lang="en-CA" sz="2400" dirty="0">
                <a:effectLst/>
              </a:rPr>
              <a:t> understanding of sacrament, which is biblically correct, runs contrary to their practice of </a:t>
            </a:r>
            <a:r>
              <a:rPr lang="en-CA" sz="2400" dirty="0" smtClean="0">
                <a:effectLst/>
              </a:rPr>
              <a:t>baptism.</a:t>
            </a:r>
          </a:p>
          <a:p>
            <a:pPr marL="494100" indent="-457200">
              <a:buFont typeface="+mj-lt"/>
              <a:buAutoNum type="arabicPeriod" startAt="6"/>
            </a:pPr>
            <a:r>
              <a:rPr lang="en-CA" sz="2400" dirty="0" err="1" smtClean="0">
                <a:effectLst/>
              </a:rPr>
              <a:t>Paedobaptist</a:t>
            </a:r>
            <a:r>
              <a:rPr lang="en-CA" sz="2400" dirty="0" smtClean="0">
                <a:effectLst/>
              </a:rPr>
              <a:t> </a:t>
            </a:r>
            <a:r>
              <a:rPr lang="en-CA" sz="2400" dirty="0">
                <a:effectLst/>
              </a:rPr>
              <a:t>definitions of baptism run contrary to their practice of </a:t>
            </a:r>
            <a:r>
              <a:rPr lang="en-CA" sz="2400" dirty="0" smtClean="0">
                <a:effectLst/>
              </a:rPr>
              <a:t>baptism.</a:t>
            </a:r>
          </a:p>
          <a:p>
            <a:pPr marL="494100" indent="-457200">
              <a:buFont typeface="+mj-lt"/>
              <a:buAutoNum type="arabicPeriod" startAt="6"/>
            </a:pPr>
            <a:r>
              <a:rPr lang="en-US" sz="2400" dirty="0" smtClean="0">
                <a:effectLst/>
              </a:rPr>
              <a:t>I can’t help but notice the absence in the New Testament of any explicit portrayal of an infant being baptized.</a:t>
            </a:r>
            <a:endParaRPr lang="en-CA" sz="2400" dirty="0" smtClean="0">
              <a:effectLst/>
            </a:endParaRPr>
          </a:p>
          <a:p>
            <a:endParaRPr lang="en-CA" sz="2400" dirty="0"/>
          </a:p>
        </p:txBody>
      </p:sp>
    </p:spTree>
    <p:extLst>
      <p:ext uri="{BB962C8B-B14F-4D97-AF65-F5344CB8AC3E}">
        <p14:creationId xmlns:p14="http://schemas.microsoft.com/office/powerpoint/2010/main" val="3568839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summary</a:t>
            </a:r>
            <a:endParaRPr lang="en-CA" dirty="0"/>
          </a:p>
        </p:txBody>
      </p:sp>
      <p:sp>
        <p:nvSpPr>
          <p:cNvPr id="3" name="Content Placeholder 2"/>
          <p:cNvSpPr>
            <a:spLocks noGrp="1"/>
          </p:cNvSpPr>
          <p:nvPr>
            <p:ph idx="1"/>
          </p:nvPr>
        </p:nvSpPr>
        <p:spPr/>
        <p:txBody>
          <a:bodyPr>
            <a:normAutofit lnSpcReduction="10000"/>
          </a:bodyPr>
          <a:lstStyle/>
          <a:p>
            <a:r>
              <a:rPr lang="en-CA" sz="2400" dirty="0" smtClean="0"/>
              <a:t>“The </a:t>
            </a:r>
            <a:r>
              <a:rPr lang="en-CA" sz="2400" dirty="0"/>
              <a:t>term "covenant" is so closely associated with Reformed theology that the words "covenant" and "reformed" are often used interchangeably. In many circles, "Reformed theology" is "covenant theology"; "covenant theology" is "Reformed theology</a:t>
            </a:r>
            <a:r>
              <a:rPr lang="en-CA" sz="2400" dirty="0" smtClean="0"/>
              <a:t>.“”</a:t>
            </a:r>
          </a:p>
          <a:p>
            <a:r>
              <a:rPr lang="en-CA" sz="2400" dirty="0" smtClean="0"/>
              <a:t>Covenant </a:t>
            </a:r>
            <a:r>
              <a:rPr lang="en-CA" sz="2400" dirty="0"/>
              <a:t>theology is the </a:t>
            </a:r>
            <a:r>
              <a:rPr lang="en-CA" sz="2400" dirty="0" smtClean="0"/>
              <a:t>gospel </a:t>
            </a:r>
            <a:r>
              <a:rPr lang="en-CA" sz="2400" dirty="0"/>
              <a:t>set in the context of God’s eternal plan of communion with his people, and its historical outworking in the covenants of works and grace (as well as in the various progressive stages of the covenant of grace</a:t>
            </a:r>
            <a:r>
              <a:rPr lang="en-CA" sz="2400" dirty="0" smtClean="0"/>
              <a:t>) (cf. Duncan; Packer)</a:t>
            </a:r>
          </a:p>
          <a:p>
            <a:pPr marL="36900" indent="0">
              <a:buNone/>
            </a:pPr>
            <a:r>
              <a:rPr lang="en-CA" sz="2400" dirty="0">
                <a:effectLst/>
              </a:rPr>
              <a:t>“In Scripture “covenant” is the fixed form in which the relation of God to his people is depicted and presented.” </a:t>
            </a:r>
            <a:endParaRPr lang="en-CA" sz="2400" dirty="0" smtClean="0">
              <a:effectLst/>
            </a:endParaRPr>
          </a:p>
          <a:p>
            <a:pPr marL="36900" indent="0" algn="r">
              <a:buNone/>
            </a:pPr>
            <a:r>
              <a:rPr lang="en-CA" sz="2400" dirty="0" smtClean="0">
                <a:effectLst/>
              </a:rPr>
              <a:t>Herman Bavinck, </a:t>
            </a:r>
            <a:r>
              <a:rPr lang="en-CA" sz="2400" i="1" dirty="0" smtClean="0">
                <a:effectLst/>
              </a:rPr>
              <a:t>Reformed </a:t>
            </a:r>
            <a:r>
              <a:rPr lang="en-CA" sz="2400" i="1" dirty="0" err="1">
                <a:effectLst/>
              </a:rPr>
              <a:t>Dogmatics</a:t>
            </a:r>
            <a:r>
              <a:rPr lang="en-CA" sz="2400" i="1" dirty="0">
                <a:effectLst/>
              </a:rPr>
              <a:t>: God and </a:t>
            </a:r>
            <a:r>
              <a:rPr lang="en-CA" sz="2400" i="1" dirty="0" smtClean="0">
                <a:effectLst/>
              </a:rPr>
              <a:t>Creation</a:t>
            </a:r>
            <a:r>
              <a:rPr lang="en-CA" sz="2400" dirty="0" smtClean="0">
                <a:effectLst/>
              </a:rPr>
              <a:t>.</a:t>
            </a:r>
            <a:endParaRPr lang="en-CA" sz="2400" dirty="0" smtClean="0"/>
          </a:p>
        </p:txBody>
      </p:sp>
    </p:spTree>
    <p:extLst>
      <p:ext uri="{BB962C8B-B14F-4D97-AF65-F5344CB8AC3E}">
        <p14:creationId xmlns:p14="http://schemas.microsoft.com/office/powerpoint/2010/main" val="24025373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We All Get Along?</a:t>
            </a:r>
            <a:endParaRPr lang="en-CA" dirty="0"/>
          </a:p>
        </p:txBody>
      </p:sp>
      <p:sp>
        <p:nvSpPr>
          <p:cNvPr id="3" name="Content Placeholder 2"/>
          <p:cNvSpPr>
            <a:spLocks noGrp="1"/>
          </p:cNvSpPr>
          <p:nvPr>
            <p:ph idx="1"/>
          </p:nvPr>
        </p:nvSpPr>
        <p:spPr>
          <a:xfrm>
            <a:off x="913795" y="1947333"/>
            <a:ext cx="10353762" cy="4695514"/>
          </a:xfrm>
        </p:spPr>
        <p:txBody>
          <a:bodyPr>
            <a:normAutofit fontScale="92500" lnSpcReduction="10000"/>
          </a:bodyPr>
          <a:lstStyle/>
          <a:p>
            <a:r>
              <a:rPr lang="en-US" sz="2600" dirty="0" smtClean="0"/>
              <a:t>A number of Reformed denominations would consider us to be a false church on account of our view and practice of baptism.</a:t>
            </a:r>
          </a:p>
          <a:p>
            <a:r>
              <a:rPr lang="en-US" sz="2600" dirty="0" smtClean="0"/>
              <a:t>However, we would not return the ‘favor’. Why not?</a:t>
            </a:r>
          </a:p>
          <a:p>
            <a:pPr marL="414000" lvl="1" indent="0">
              <a:buNone/>
            </a:pPr>
            <a:r>
              <a:rPr lang="en-CA" sz="2600" dirty="0" smtClean="0">
                <a:effectLst/>
              </a:rPr>
              <a:t>“When I weigh the kind of imperfection involved in tolerating an invalid baptism because some of our members are deeply persuaded that it is biblically valid, over against the kind of imperfection involved in saying to a son or daughter of the living God, “You are excluded from the local church,” my biblical sense is that the latter is more unthinkable than the former. The local church is a visible expression of the invisible, universal, body of Christ. To exclude from it is virtually the same as excommunication. And no serious church takes excommunication as an invitation to attend the church down the street.”</a:t>
            </a:r>
          </a:p>
          <a:p>
            <a:pPr marL="414000" lvl="1" indent="0" algn="r">
              <a:buNone/>
            </a:pPr>
            <a:r>
              <a:rPr lang="en-US" sz="2600" dirty="0" smtClean="0">
                <a:effectLst/>
              </a:rPr>
              <a:t>John Piper</a:t>
            </a:r>
            <a:endParaRPr lang="en-CA" sz="2200" dirty="0"/>
          </a:p>
        </p:txBody>
      </p:sp>
    </p:spTree>
    <p:extLst>
      <p:ext uri="{BB962C8B-B14F-4D97-AF65-F5344CB8AC3E}">
        <p14:creationId xmlns:p14="http://schemas.microsoft.com/office/powerpoint/2010/main" val="2097269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The Christian Life as </a:t>
            </a:r>
            <a:r>
              <a:rPr lang="en-US" i="1" dirty="0" err="1" smtClean="0"/>
              <a:t>coram</a:t>
            </a:r>
            <a:r>
              <a:rPr lang="en-US" i="1" dirty="0" smtClean="0"/>
              <a:t> </a:t>
            </a:r>
            <a:r>
              <a:rPr lang="en-US" i="1" dirty="0" err="1" smtClean="0"/>
              <a:t>deo</a:t>
            </a:r>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3315526094"/>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Life </a:t>
            </a:r>
            <a:r>
              <a:rPr lang="en-US" i="1" dirty="0" smtClean="0"/>
              <a:t>Coram </a:t>
            </a:r>
            <a:r>
              <a:rPr lang="en-US" i="1" dirty="0" err="1" smtClean="0"/>
              <a:t>Deo</a:t>
            </a:r>
            <a:endParaRPr lang="en-CA" dirty="0"/>
          </a:p>
        </p:txBody>
      </p:sp>
      <p:sp>
        <p:nvSpPr>
          <p:cNvPr id="5" name="Content Placeholder 4"/>
          <p:cNvSpPr>
            <a:spLocks noGrp="1"/>
          </p:cNvSpPr>
          <p:nvPr>
            <p:ph idx="1"/>
          </p:nvPr>
        </p:nvSpPr>
        <p:spPr/>
        <p:txBody>
          <a:bodyPr>
            <a:normAutofit/>
          </a:bodyPr>
          <a:lstStyle/>
          <a:p>
            <a:r>
              <a:rPr lang="en-US" sz="2400" i="1" dirty="0" smtClean="0"/>
              <a:t>Coram </a:t>
            </a:r>
            <a:r>
              <a:rPr lang="en-US" sz="2400" i="1" dirty="0" err="1" smtClean="0"/>
              <a:t>Deo</a:t>
            </a:r>
            <a:r>
              <a:rPr lang="en-US" sz="2400" dirty="0"/>
              <a:t> </a:t>
            </a:r>
            <a:r>
              <a:rPr lang="en-US" sz="2400" dirty="0" smtClean="0"/>
              <a:t>= Before God</a:t>
            </a:r>
            <a:endParaRPr lang="en-CA" sz="2400" i="1" dirty="0" smtClean="0"/>
          </a:p>
          <a:p>
            <a:r>
              <a:rPr lang="en-US" sz="2400" dirty="0" smtClean="0"/>
              <a:t>Starts with a true experience of the gospel - </a:t>
            </a:r>
            <a:r>
              <a:rPr lang="en-CA" sz="2400" dirty="0">
                <a:effectLst/>
              </a:rPr>
              <a:t>conviction of sin, cleansing by the sacrifice of Christ and glad response to his call to serve </a:t>
            </a:r>
            <a:r>
              <a:rPr lang="en-CA" sz="2400" dirty="0" smtClean="0">
                <a:effectLst/>
              </a:rPr>
              <a:t>him.</a:t>
            </a:r>
          </a:p>
          <a:p>
            <a:r>
              <a:rPr lang="en-CA" sz="2400" dirty="0">
                <a:effectLst/>
              </a:rPr>
              <a:t>We have been delivered from the bondage of law-breaking to enjoy the freedom of law-keeping. </a:t>
            </a:r>
            <a:endParaRPr lang="en-CA" sz="2400" dirty="0" smtClean="0">
              <a:effectLst/>
            </a:endParaRPr>
          </a:p>
          <a:p>
            <a:r>
              <a:rPr lang="en-CA" sz="2400" dirty="0">
                <a:effectLst/>
              </a:rPr>
              <a:t>The ‘cultural mandate’ (</a:t>
            </a:r>
            <a:r>
              <a:rPr lang="en-CA" sz="2400" dirty="0" smtClean="0">
                <a:effectLst/>
              </a:rPr>
              <a:t>Genesis </a:t>
            </a:r>
            <a:r>
              <a:rPr lang="en-CA" sz="2400" dirty="0">
                <a:effectLst/>
              </a:rPr>
              <a:t>1:28) still applies to </a:t>
            </a:r>
            <a:r>
              <a:rPr lang="en-CA" sz="2400" dirty="0" smtClean="0">
                <a:effectLst/>
              </a:rPr>
              <a:t>us. </a:t>
            </a:r>
            <a:r>
              <a:rPr lang="en-CA" sz="2400" dirty="0">
                <a:effectLst/>
              </a:rPr>
              <a:t>This means witnessing, in word and life, to Christ’s Lordship over all things. </a:t>
            </a:r>
            <a:endParaRPr lang="en-US" sz="2400" dirty="0" smtClean="0"/>
          </a:p>
        </p:txBody>
      </p:sp>
    </p:spTree>
    <p:extLst>
      <p:ext uri="{BB962C8B-B14F-4D97-AF65-F5344CB8AC3E}">
        <p14:creationId xmlns:p14="http://schemas.microsoft.com/office/powerpoint/2010/main" val="3624993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00619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Westminster Confession – 7.1-3</a:t>
            </a:r>
            <a:endParaRPr lang="en-CA"/>
          </a:p>
        </p:txBody>
      </p:sp>
      <p:sp>
        <p:nvSpPr>
          <p:cNvPr id="3" name="Content Placeholder 2"/>
          <p:cNvSpPr>
            <a:spLocks noGrp="1"/>
          </p:cNvSpPr>
          <p:nvPr>
            <p:ph idx="1"/>
          </p:nvPr>
        </p:nvSpPr>
        <p:spPr>
          <a:xfrm>
            <a:off x="1069848" y="2121407"/>
            <a:ext cx="10058400" cy="4455855"/>
          </a:xfrm>
        </p:spPr>
        <p:txBody>
          <a:bodyPr>
            <a:normAutofit fontScale="92500" lnSpcReduction="10000"/>
          </a:bodyPr>
          <a:lstStyle/>
          <a:p>
            <a:pPr marL="457200" indent="-457200">
              <a:buAutoNum type="arabicPeriod"/>
            </a:pPr>
            <a:r>
              <a:rPr lang="en-CA" sz="2400" dirty="0" smtClean="0"/>
              <a:t>The </a:t>
            </a:r>
            <a:r>
              <a:rPr lang="en-CA" sz="2400" dirty="0"/>
              <a:t>distance between God and the creature is so great, that although reasonable creatures do owe obedience unto Him as their Creator, yet they could never have any fruition of Him as their blessedness and reward, but by some voluntary condescension on God's part, which He hath been pleased to express by way of covenant. </a:t>
            </a:r>
            <a:endParaRPr lang="en-CA" sz="2400" dirty="0" smtClean="0"/>
          </a:p>
          <a:p>
            <a:pPr marL="457200" indent="-457200">
              <a:buAutoNum type="arabicPeriod"/>
            </a:pPr>
            <a:r>
              <a:rPr lang="en-CA" sz="2400" dirty="0" smtClean="0"/>
              <a:t>The </a:t>
            </a:r>
            <a:r>
              <a:rPr lang="en-CA" sz="2400" dirty="0"/>
              <a:t>first covenant made with man was a covenant of works, wherein life was promised to Adam; and in him to his posterity, upon condition of perfect and personal obedience. </a:t>
            </a:r>
            <a:endParaRPr lang="en-CA" sz="2400" dirty="0" smtClean="0"/>
          </a:p>
          <a:p>
            <a:pPr marL="457200" indent="-457200">
              <a:buAutoNum type="arabicPeriod"/>
            </a:pPr>
            <a:r>
              <a:rPr lang="en-CA" sz="2400" dirty="0" smtClean="0"/>
              <a:t>Man</a:t>
            </a:r>
            <a:r>
              <a:rPr lang="en-CA" sz="2400" dirty="0"/>
              <a:t>, by his fall, having made himself incapable of life by that covenant, the Lord was pleased to make a second, commonly called the covenant of grace; wherein He freely </a:t>
            </a:r>
            <a:r>
              <a:rPr lang="en-CA" sz="2400" dirty="0" err="1"/>
              <a:t>offereth</a:t>
            </a:r>
            <a:r>
              <a:rPr lang="en-CA" sz="2400" dirty="0"/>
              <a:t> unto sinners life and salvation by Jesus Christ; requiring of them faith in Him, that they may be saved, and promising to give unto all those that are </a:t>
            </a:r>
            <a:r>
              <a:rPr lang="en-CA" sz="2400" dirty="0" smtClean="0"/>
              <a:t>ordained unto eternal life His Holy Spirit, to make them willing and able to believe.</a:t>
            </a:r>
            <a:endParaRPr lang="en-CA" sz="2400" dirty="0"/>
          </a:p>
        </p:txBody>
      </p:sp>
    </p:spTree>
    <p:extLst>
      <p:ext uri="{BB962C8B-B14F-4D97-AF65-F5344CB8AC3E}">
        <p14:creationId xmlns:p14="http://schemas.microsoft.com/office/powerpoint/2010/main" val="36093021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Covenant Theology?</a:t>
            </a:r>
            <a:endParaRPr lang="en-CA" dirty="0"/>
          </a:p>
        </p:txBody>
      </p:sp>
      <p:sp>
        <p:nvSpPr>
          <p:cNvPr id="3" name="Content Placeholder 2"/>
          <p:cNvSpPr>
            <a:spLocks noGrp="1"/>
          </p:cNvSpPr>
          <p:nvPr>
            <p:ph idx="1"/>
          </p:nvPr>
        </p:nvSpPr>
        <p:spPr/>
        <p:txBody>
          <a:bodyPr>
            <a:normAutofit/>
          </a:bodyPr>
          <a:lstStyle/>
          <a:p>
            <a:r>
              <a:rPr lang="en-US" sz="2400" dirty="0" smtClean="0"/>
              <a:t>It is a way of reading Scripture.</a:t>
            </a:r>
          </a:p>
          <a:p>
            <a:r>
              <a:rPr lang="en-US" sz="2400" dirty="0" smtClean="0"/>
              <a:t>Yet, it is more than this; it is much, much more.</a:t>
            </a:r>
          </a:p>
          <a:p>
            <a:r>
              <a:rPr lang="en-US" sz="2400" dirty="0" smtClean="0"/>
              <a:t>The Bible forces us to read it </a:t>
            </a:r>
            <a:r>
              <a:rPr lang="en-US" sz="2400" dirty="0" err="1" smtClean="0"/>
              <a:t>covenantally</a:t>
            </a:r>
            <a:r>
              <a:rPr lang="en-US" sz="2400" dirty="0" smtClean="0"/>
              <a:t>. How? </a:t>
            </a:r>
            <a:endParaRPr lang="en-US" sz="2400" dirty="0"/>
          </a:p>
          <a:p>
            <a:pPr lvl="1"/>
            <a:r>
              <a:rPr lang="en-US" sz="2400" dirty="0" smtClean="0"/>
              <a:t>By the story it tells.</a:t>
            </a:r>
          </a:p>
          <a:p>
            <a:pPr lvl="1"/>
            <a:r>
              <a:rPr lang="en-US" sz="2400" dirty="0" smtClean="0"/>
              <a:t>By the place it gives to Jesus in the covenant story.</a:t>
            </a:r>
          </a:p>
          <a:p>
            <a:pPr lvl="1"/>
            <a:r>
              <a:rPr lang="en-US" sz="2400" dirty="0" smtClean="0"/>
              <a:t>By the specific parallel between Jesus and Adam in Romans 5:12-18; 1 Corinthians 15:21ff.</a:t>
            </a:r>
          </a:p>
          <a:p>
            <a:pPr lvl="1"/>
            <a:r>
              <a:rPr lang="en-US" sz="2400" dirty="0" smtClean="0"/>
              <a:t>By the explicit declaring of the covenant of redemption in John’s gospel.</a:t>
            </a:r>
          </a:p>
          <a:p>
            <a:pPr lvl="1"/>
            <a:endParaRPr lang="en-US" dirty="0" smtClean="0"/>
          </a:p>
          <a:p>
            <a:endParaRPr lang="en-US" dirty="0" smtClean="0"/>
          </a:p>
        </p:txBody>
      </p:sp>
    </p:spTree>
    <p:extLst>
      <p:ext uri="{BB962C8B-B14F-4D97-AF65-F5344CB8AC3E}">
        <p14:creationId xmlns:p14="http://schemas.microsoft.com/office/powerpoint/2010/main" val="5647554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covenant?</a:t>
            </a:r>
            <a:endParaRPr lang="en-CA" dirty="0"/>
          </a:p>
        </p:txBody>
      </p:sp>
      <p:sp>
        <p:nvSpPr>
          <p:cNvPr id="3" name="Content Placeholder 2"/>
          <p:cNvSpPr>
            <a:spLocks noGrp="1"/>
          </p:cNvSpPr>
          <p:nvPr>
            <p:ph idx="1"/>
          </p:nvPr>
        </p:nvSpPr>
        <p:spPr>
          <a:xfrm>
            <a:off x="1069848" y="2121407"/>
            <a:ext cx="10058400" cy="4465659"/>
          </a:xfrm>
        </p:spPr>
        <p:txBody>
          <a:bodyPr>
            <a:normAutofit/>
          </a:bodyPr>
          <a:lstStyle/>
          <a:p>
            <a:r>
              <a:rPr lang="en-CA" sz="2400" dirty="0"/>
              <a:t>God reveals himself throughout the Scriptures as a covenant-making God: </a:t>
            </a:r>
            <a:r>
              <a:rPr lang="en-CA" sz="2400" dirty="0" smtClean="0"/>
              <a:t>It is </a:t>
            </a:r>
            <a:r>
              <a:rPr lang="en-CA" sz="2400" dirty="0"/>
              <a:t>the life-embracing bedrock reality of the covenant relationship between the Creator </a:t>
            </a:r>
            <a:r>
              <a:rPr lang="en-CA" sz="2400" dirty="0" smtClean="0"/>
              <a:t>/ Redeemer and Christians.</a:t>
            </a:r>
          </a:p>
          <a:p>
            <a:r>
              <a:rPr lang="en-US" sz="2400" dirty="0" smtClean="0"/>
              <a:t>Three aspects of God and our relationship to him we covenant forces us to recognize:</a:t>
            </a:r>
          </a:p>
          <a:p>
            <a:pPr lvl="1"/>
            <a:r>
              <a:rPr lang="en-US" sz="2200" dirty="0" smtClean="0"/>
              <a:t>God is transcendent</a:t>
            </a:r>
          </a:p>
          <a:p>
            <a:pPr lvl="1"/>
            <a:r>
              <a:rPr lang="en-US" sz="2200" dirty="0" smtClean="0"/>
              <a:t>God is immanent</a:t>
            </a:r>
          </a:p>
          <a:p>
            <a:pPr lvl="1"/>
            <a:r>
              <a:rPr lang="en-US" sz="2200" dirty="0" smtClean="0"/>
              <a:t>We are qualitatively and quantitatively different</a:t>
            </a:r>
            <a:endParaRPr lang="en-CA" sz="2200" dirty="0" smtClean="0"/>
          </a:p>
          <a:p>
            <a:r>
              <a:rPr lang="en-US" sz="2400" dirty="0" smtClean="0"/>
              <a:t>Definition - It is simply a legal arrangement between two parties, usually established with an oath and defined by divinely established sanctions.</a:t>
            </a:r>
            <a:endParaRPr lang="en-US" sz="2200" dirty="0" smtClean="0"/>
          </a:p>
          <a:p>
            <a:pPr lvl="1"/>
            <a:endParaRPr lang="en-US" sz="2200" dirty="0" smtClean="0"/>
          </a:p>
          <a:p>
            <a:pPr lvl="1"/>
            <a:endParaRPr lang="en-CA" sz="2200" dirty="0" smtClean="0"/>
          </a:p>
        </p:txBody>
      </p:sp>
    </p:spTree>
    <p:extLst>
      <p:ext uri="{BB962C8B-B14F-4D97-AF65-F5344CB8AC3E}">
        <p14:creationId xmlns:p14="http://schemas.microsoft.com/office/powerpoint/2010/main" val="886642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Summary</a:t>
            </a:r>
            <a:endParaRPr lang="en-CA" dirty="0"/>
          </a:p>
        </p:txBody>
      </p:sp>
      <p:sp>
        <p:nvSpPr>
          <p:cNvPr id="3" name="Content Placeholder 2"/>
          <p:cNvSpPr>
            <a:spLocks noGrp="1"/>
          </p:cNvSpPr>
          <p:nvPr>
            <p:ph idx="1"/>
          </p:nvPr>
        </p:nvSpPr>
        <p:spPr/>
        <p:txBody>
          <a:bodyPr>
            <a:normAutofit/>
          </a:bodyPr>
          <a:lstStyle/>
          <a:p>
            <a:r>
              <a:rPr lang="en-US" sz="2400" dirty="0"/>
              <a:t>A covenant </a:t>
            </a:r>
            <a:r>
              <a:rPr lang="en-US" sz="2400" dirty="0" smtClean="0"/>
              <a:t>typically includes </a:t>
            </a:r>
            <a:r>
              <a:rPr lang="en-US" sz="2400" dirty="0"/>
              <a:t>these </a:t>
            </a:r>
            <a:r>
              <a:rPr lang="en-US" sz="2400" dirty="0" smtClean="0"/>
              <a:t>parts (cf. Deuteronomy as Suzerain-vassal treaty):</a:t>
            </a:r>
            <a:endParaRPr lang="en-US" sz="2400" dirty="0"/>
          </a:p>
          <a:p>
            <a:pPr lvl="1"/>
            <a:r>
              <a:rPr lang="en-US" sz="2400" dirty="0" smtClean="0"/>
              <a:t>The parties involved (usually two);</a:t>
            </a:r>
          </a:p>
          <a:p>
            <a:pPr lvl="1"/>
            <a:r>
              <a:rPr lang="en-US" sz="2400" dirty="0" smtClean="0"/>
              <a:t>Stipulations guiding the relationship between the one making the covenant and the one with whom the covenant is being made;</a:t>
            </a:r>
          </a:p>
          <a:p>
            <a:pPr lvl="1"/>
            <a:r>
              <a:rPr lang="en-US" sz="2400" dirty="0" smtClean="0"/>
              <a:t>Sanctions for disobedience and blessings for obedience;</a:t>
            </a:r>
          </a:p>
          <a:p>
            <a:pPr lvl="1"/>
            <a:r>
              <a:rPr lang="en-US" sz="2400" dirty="0" smtClean="0"/>
              <a:t>Some sort of bond is made between the two parties</a:t>
            </a:r>
            <a:endParaRPr lang="en-US" sz="2400" dirty="0"/>
          </a:p>
          <a:p>
            <a:r>
              <a:rPr lang="en-US" sz="2400" dirty="0"/>
              <a:t>There are only two ways in which a covenant may be treated by the parties – observation or violation.</a:t>
            </a:r>
          </a:p>
          <a:p>
            <a:endParaRPr lang="en-CA" dirty="0"/>
          </a:p>
        </p:txBody>
      </p:sp>
    </p:spTree>
    <p:extLst>
      <p:ext uri="{BB962C8B-B14F-4D97-AF65-F5344CB8AC3E}">
        <p14:creationId xmlns:p14="http://schemas.microsoft.com/office/powerpoint/2010/main" val="2556196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Summary</a:t>
            </a:r>
            <a:endParaRPr lang="en-CA" dirty="0"/>
          </a:p>
        </p:txBody>
      </p:sp>
      <p:sp>
        <p:nvSpPr>
          <p:cNvPr id="3" name="Content Placeholder 2"/>
          <p:cNvSpPr>
            <a:spLocks noGrp="1"/>
          </p:cNvSpPr>
          <p:nvPr>
            <p:ph idx="1"/>
          </p:nvPr>
        </p:nvSpPr>
        <p:spPr/>
        <p:txBody>
          <a:bodyPr>
            <a:normAutofit/>
          </a:bodyPr>
          <a:lstStyle/>
          <a:p>
            <a:pPr marL="36900" indent="0">
              <a:buNone/>
            </a:pPr>
            <a:r>
              <a:rPr lang="en-US" sz="2400" dirty="0" smtClean="0"/>
              <a:t>Three basic types of covenant in Scripture:</a:t>
            </a:r>
          </a:p>
          <a:p>
            <a:r>
              <a:rPr lang="en-US" sz="2400" dirty="0" smtClean="0"/>
              <a:t>Parity </a:t>
            </a:r>
          </a:p>
          <a:p>
            <a:pPr lvl="1"/>
            <a:r>
              <a:rPr lang="en-US" sz="2400" dirty="0" smtClean="0"/>
              <a:t>Mutual compacts (cf. Genesis 20:14-18)</a:t>
            </a:r>
          </a:p>
          <a:p>
            <a:r>
              <a:rPr lang="en-US" sz="2400" dirty="0" smtClean="0"/>
              <a:t>Royal Grant</a:t>
            </a:r>
          </a:p>
          <a:p>
            <a:pPr lvl="1"/>
            <a:r>
              <a:rPr lang="en-US" sz="2400" dirty="0" smtClean="0"/>
              <a:t>Unilateral promises of gracious gift (cf. the Covenants of Grace with Noah</a:t>
            </a:r>
            <a:r>
              <a:rPr lang="en-US" sz="2400" dirty="0"/>
              <a:t>,</a:t>
            </a:r>
            <a:r>
              <a:rPr lang="en-US" sz="2400" dirty="0" smtClean="0"/>
              <a:t> Abraham, David, Christ’s people)</a:t>
            </a:r>
          </a:p>
          <a:p>
            <a:r>
              <a:rPr lang="en-US" sz="2400" dirty="0" smtClean="0"/>
              <a:t>Suzerain-vassal</a:t>
            </a:r>
          </a:p>
          <a:p>
            <a:pPr lvl="1"/>
            <a:r>
              <a:rPr lang="en-US" sz="2400" dirty="0" smtClean="0"/>
              <a:t>Treaty of the Great King (cf. Adam; Mosaic)</a:t>
            </a:r>
            <a:endParaRPr lang="en-CA" sz="2400" dirty="0"/>
          </a:p>
        </p:txBody>
      </p:sp>
    </p:spTree>
    <p:extLst>
      <p:ext uri="{BB962C8B-B14F-4D97-AF65-F5344CB8AC3E}">
        <p14:creationId xmlns:p14="http://schemas.microsoft.com/office/powerpoint/2010/main" val="3718535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Keys</a:t>
            </a:r>
            <a:endParaRPr lang="en-CA" dirty="0"/>
          </a:p>
        </p:txBody>
      </p:sp>
      <p:sp>
        <p:nvSpPr>
          <p:cNvPr id="3" name="Content Placeholder 2"/>
          <p:cNvSpPr>
            <a:spLocks noGrp="1"/>
          </p:cNvSpPr>
          <p:nvPr>
            <p:ph idx="1"/>
          </p:nvPr>
        </p:nvSpPr>
        <p:spPr/>
        <p:txBody>
          <a:bodyPr>
            <a:normAutofit/>
          </a:bodyPr>
          <a:lstStyle/>
          <a:p>
            <a:r>
              <a:rPr lang="en-US" sz="2400" dirty="0" smtClean="0"/>
              <a:t>There are three major covenants in Scripture:</a:t>
            </a:r>
          </a:p>
          <a:p>
            <a:pPr lvl="1"/>
            <a:r>
              <a:rPr lang="en-US" sz="2200" dirty="0" smtClean="0"/>
              <a:t>Redemption</a:t>
            </a:r>
          </a:p>
          <a:p>
            <a:pPr lvl="1"/>
            <a:r>
              <a:rPr lang="en-US" sz="2200" dirty="0" smtClean="0"/>
              <a:t>Works</a:t>
            </a:r>
          </a:p>
          <a:p>
            <a:pPr lvl="1"/>
            <a:r>
              <a:rPr lang="en-US" sz="2200" dirty="0" smtClean="0"/>
              <a:t>Grace</a:t>
            </a:r>
          </a:p>
          <a:p>
            <a:r>
              <a:rPr lang="en-US" sz="2400" dirty="0" smtClean="0"/>
              <a:t>These covenants are informed either by the basic principle of works or grace.</a:t>
            </a:r>
          </a:p>
          <a:p>
            <a:r>
              <a:rPr lang="en-US" sz="2400" dirty="0" smtClean="0"/>
              <a:t>We must be aware of the covenants as we read Scripture.</a:t>
            </a:r>
          </a:p>
          <a:p>
            <a:endParaRPr lang="en-CA" sz="2400" dirty="0"/>
          </a:p>
        </p:txBody>
      </p:sp>
    </p:spTree>
    <p:extLst>
      <p:ext uri="{BB962C8B-B14F-4D97-AF65-F5344CB8AC3E}">
        <p14:creationId xmlns:p14="http://schemas.microsoft.com/office/powerpoint/2010/main" val="256736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Covenant of Redemption</a:t>
            </a:r>
            <a:endParaRPr lang="en-CA" dirty="0"/>
          </a:p>
        </p:txBody>
      </p:sp>
      <p:sp>
        <p:nvSpPr>
          <p:cNvPr id="3" name="Content Placeholder 2"/>
          <p:cNvSpPr>
            <a:spLocks noGrp="1"/>
          </p:cNvSpPr>
          <p:nvPr>
            <p:ph idx="1"/>
          </p:nvPr>
        </p:nvSpPr>
        <p:spPr>
          <a:xfrm>
            <a:off x="1069848" y="2121407"/>
            <a:ext cx="10058400" cy="4567259"/>
          </a:xfrm>
        </p:spPr>
        <p:txBody>
          <a:bodyPr>
            <a:normAutofit lnSpcReduction="10000"/>
          </a:bodyPr>
          <a:lstStyle/>
          <a:p>
            <a:pPr marL="0" indent="0">
              <a:buNone/>
            </a:pPr>
            <a:r>
              <a:rPr lang="en-CA" sz="2600" dirty="0" smtClean="0"/>
              <a:t>The </a:t>
            </a:r>
            <a:r>
              <a:rPr lang="en-CA" sz="2600" dirty="0"/>
              <a:t>covenant of redemption is an eternal pact </a:t>
            </a:r>
            <a:r>
              <a:rPr lang="en-CA" sz="2600" dirty="0" smtClean="0"/>
              <a:t>between </a:t>
            </a:r>
            <a:r>
              <a:rPr lang="en-CA" sz="2600" dirty="0"/>
              <a:t>the persons of the Trinity. The Father elects a people in the Son as their mediator </a:t>
            </a:r>
            <a:r>
              <a:rPr lang="en-CA" sz="2600" dirty="0" smtClean="0"/>
              <a:t>to </a:t>
            </a:r>
            <a:r>
              <a:rPr lang="en-CA" sz="2600" dirty="0"/>
              <a:t>be brought to saving faith through the Spirit</a:t>
            </a:r>
            <a:r>
              <a:rPr lang="en-CA" sz="2600" dirty="0" smtClean="0"/>
              <a:t>. (Horton)</a:t>
            </a:r>
          </a:p>
          <a:p>
            <a:r>
              <a:rPr lang="en-US" sz="2400" dirty="0" smtClean="0"/>
              <a:t>There is an eternal agreement between the </a:t>
            </a:r>
            <a:r>
              <a:rPr lang="en-US" sz="2400" b="1" dirty="0" smtClean="0"/>
              <a:t>Father</a:t>
            </a:r>
            <a:r>
              <a:rPr lang="en-US" sz="2400" dirty="0" smtClean="0"/>
              <a:t> and the Son to save sinners (Ephesians 1:4; 3:11); the Son must obey the Father (John 10:18)</a:t>
            </a:r>
          </a:p>
          <a:p>
            <a:r>
              <a:rPr lang="en-CA" sz="2400" dirty="0" smtClean="0"/>
              <a:t>As a result of his obedience to that agreement, </a:t>
            </a:r>
            <a:r>
              <a:rPr lang="en-CA" sz="2400" b="1" dirty="0" smtClean="0"/>
              <a:t>Christ</a:t>
            </a:r>
            <a:r>
              <a:rPr lang="en-CA" sz="2400" dirty="0" smtClean="0"/>
              <a:t> has </a:t>
            </a:r>
            <a:r>
              <a:rPr lang="en-CA" sz="2400" dirty="0"/>
              <a:t>been given a people by the Father (cf. John 6:39; 10:29; 17:2, 4-10; Ephesians 1:4-12; Hebrews 2:13) </a:t>
            </a:r>
            <a:endParaRPr lang="en-CA" sz="2400" dirty="0" smtClean="0"/>
          </a:p>
          <a:p>
            <a:r>
              <a:rPr lang="en-CA" sz="2400" dirty="0" smtClean="0"/>
              <a:t>These people are the ones who are called </a:t>
            </a:r>
            <a:r>
              <a:rPr lang="en-CA" sz="2400" dirty="0"/>
              <a:t>and kept by the </a:t>
            </a:r>
            <a:r>
              <a:rPr lang="en-CA" sz="2400" b="1" dirty="0" smtClean="0"/>
              <a:t>Holy Spirit </a:t>
            </a:r>
            <a:r>
              <a:rPr lang="en-CA" sz="2400" dirty="0"/>
              <a:t>for the consummation </a:t>
            </a:r>
            <a:r>
              <a:rPr lang="en-CA" sz="2400" dirty="0" smtClean="0"/>
              <a:t>(</a:t>
            </a:r>
            <a:r>
              <a:rPr lang="en-CA" sz="2400" dirty="0"/>
              <a:t>Romans 8:29-30; Ephesians 1:11-13; Titus 3:5; 1 Peter 1:5)</a:t>
            </a:r>
            <a:endParaRPr lang="en-US" sz="2400" dirty="0"/>
          </a:p>
        </p:txBody>
      </p:sp>
    </p:spTree>
    <p:extLst>
      <p:ext uri="{BB962C8B-B14F-4D97-AF65-F5344CB8AC3E}">
        <p14:creationId xmlns:p14="http://schemas.microsoft.com/office/powerpoint/2010/main" val="1094762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Covenant of Works (or Creation)</a:t>
            </a:r>
            <a:endParaRPr lang="en-CA" dirty="0"/>
          </a:p>
        </p:txBody>
      </p:sp>
      <p:sp>
        <p:nvSpPr>
          <p:cNvPr id="3" name="Content Placeholder 2"/>
          <p:cNvSpPr>
            <a:spLocks noGrp="1"/>
          </p:cNvSpPr>
          <p:nvPr>
            <p:ph idx="1"/>
          </p:nvPr>
        </p:nvSpPr>
        <p:spPr/>
        <p:txBody>
          <a:bodyPr>
            <a:normAutofit/>
          </a:bodyPr>
          <a:lstStyle/>
          <a:p>
            <a:pPr marL="0" indent="0">
              <a:buNone/>
            </a:pPr>
            <a:r>
              <a:rPr lang="en-CA" sz="2400" dirty="0" smtClean="0"/>
              <a:t>“</a:t>
            </a:r>
            <a:r>
              <a:rPr lang="en-CA" sz="2400" dirty="0"/>
              <a:t>God’s pact with Adam in his integrity, as </a:t>
            </a:r>
            <a:r>
              <a:rPr lang="en-CA" sz="2400" dirty="0" smtClean="0"/>
              <a:t>the </a:t>
            </a:r>
            <a:r>
              <a:rPr lang="en-CA" sz="2400" dirty="0"/>
              <a:t>head of the whole human race, by which God requiring of man the perfect obedience of the law of works promised him if obedient eternal life in heaven, but threatened him if he transgressed with eternal death; and on his part man promised perfect obedience to God’s requirement. </a:t>
            </a:r>
            <a:endParaRPr lang="en-CA" sz="2400" dirty="0" smtClean="0"/>
          </a:p>
          <a:p>
            <a:pPr marL="0" indent="0" algn="r">
              <a:buNone/>
            </a:pPr>
            <a:r>
              <a:rPr lang="en-CA" sz="2400" dirty="0" smtClean="0"/>
              <a:t>Heidegger </a:t>
            </a:r>
            <a:r>
              <a:rPr lang="en-CA" sz="2400" dirty="0"/>
              <a:t>9, </a:t>
            </a:r>
            <a:r>
              <a:rPr lang="en-CA" sz="2400" dirty="0" smtClean="0"/>
              <a:t>15</a:t>
            </a:r>
          </a:p>
          <a:p>
            <a:pPr marL="0" indent="0" algn="r">
              <a:buNone/>
            </a:pPr>
            <a:r>
              <a:rPr lang="en-US" sz="2400" dirty="0" smtClean="0"/>
              <a:t>Quoted in </a:t>
            </a:r>
            <a:r>
              <a:rPr lang="en-US" sz="2400" dirty="0" err="1" smtClean="0"/>
              <a:t>Heppe</a:t>
            </a:r>
            <a:r>
              <a:rPr lang="en-US" sz="2400" dirty="0" smtClean="0"/>
              <a:t>, </a:t>
            </a:r>
            <a:r>
              <a:rPr lang="en-US" sz="2400" i="1" dirty="0" smtClean="0"/>
              <a:t>Reformed </a:t>
            </a:r>
            <a:r>
              <a:rPr lang="en-US" sz="2400" i="1" dirty="0" err="1" smtClean="0"/>
              <a:t>Dogmatics</a:t>
            </a:r>
            <a:endParaRPr lang="en-CA" sz="2400" dirty="0"/>
          </a:p>
        </p:txBody>
      </p:sp>
    </p:spTree>
    <p:extLst>
      <p:ext uri="{BB962C8B-B14F-4D97-AF65-F5344CB8AC3E}">
        <p14:creationId xmlns:p14="http://schemas.microsoft.com/office/powerpoint/2010/main" val="3747970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a:t>
            </a:r>
            <a:endParaRPr lang="en-CA" dirty="0"/>
          </a:p>
        </p:txBody>
      </p:sp>
      <p:sp>
        <p:nvSpPr>
          <p:cNvPr id="4" name="Subtitle 3"/>
          <p:cNvSpPr>
            <a:spLocks noGrp="1"/>
          </p:cNvSpPr>
          <p:nvPr>
            <p:ph type="subTitle" idx="1"/>
          </p:nvPr>
        </p:nvSpPr>
        <p:spPr/>
        <p:txBody>
          <a:bodyPr/>
          <a:lstStyle/>
          <a:p>
            <a:endParaRPr lang="en-CA"/>
          </a:p>
        </p:txBody>
      </p:sp>
    </p:spTree>
    <p:extLst>
      <p:ext uri="{BB962C8B-B14F-4D97-AF65-F5344CB8AC3E}">
        <p14:creationId xmlns:p14="http://schemas.microsoft.com/office/powerpoint/2010/main" val="22853073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Covenant of </a:t>
            </a:r>
            <a:r>
              <a:rPr lang="en-US" dirty="0" smtClean="0"/>
              <a:t>Works</a:t>
            </a:r>
            <a:endParaRPr lang="en-CA" dirty="0"/>
          </a:p>
        </p:txBody>
      </p:sp>
      <p:sp>
        <p:nvSpPr>
          <p:cNvPr id="3" name="Content Placeholder 2"/>
          <p:cNvSpPr>
            <a:spLocks noGrp="1"/>
          </p:cNvSpPr>
          <p:nvPr>
            <p:ph idx="1"/>
          </p:nvPr>
        </p:nvSpPr>
        <p:spPr/>
        <p:txBody>
          <a:bodyPr>
            <a:normAutofit lnSpcReduction="10000"/>
          </a:bodyPr>
          <a:lstStyle/>
          <a:p>
            <a:pPr marL="0" indent="0">
              <a:buNone/>
            </a:pPr>
            <a:r>
              <a:rPr lang="en-US" sz="2400" dirty="0" smtClean="0"/>
              <a:t>Though not overt, the substance of a covenantal arrangement is found in Genesis 1-3:</a:t>
            </a:r>
          </a:p>
          <a:p>
            <a:pPr marL="457200" indent="-457200">
              <a:buFont typeface="+mj-lt"/>
              <a:buAutoNum type="arabicPeriod"/>
            </a:pPr>
            <a:r>
              <a:rPr lang="en-US" sz="2400" dirty="0" smtClean="0"/>
              <a:t>Adam is not simply an individual, he is a representative head (Romans 5:12ff)</a:t>
            </a:r>
          </a:p>
          <a:p>
            <a:pPr marL="457200" indent="-457200">
              <a:buFont typeface="+mj-lt"/>
              <a:buAutoNum type="arabicPeriod"/>
            </a:pPr>
            <a:r>
              <a:rPr lang="en-CA" sz="2400" dirty="0"/>
              <a:t>The relationship between God and Man was established through divine words and acts of commitment</a:t>
            </a:r>
            <a:r>
              <a:rPr lang="en-CA" sz="2400" dirty="0" smtClean="0"/>
              <a:t>.</a:t>
            </a:r>
          </a:p>
          <a:p>
            <a:pPr marL="457200" indent="-457200">
              <a:buFont typeface="+mj-lt"/>
              <a:buAutoNum type="arabicPeriod"/>
            </a:pPr>
            <a:r>
              <a:rPr lang="en-CA" sz="2400" dirty="0"/>
              <a:t>Though “covenant” </a:t>
            </a:r>
            <a:r>
              <a:rPr lang="en-CA" sz="2400" dirty="0" smtClean="0"/>
              <a:t>is not </a:t>
            </a:r>
            <a:r>
              <a:rPr lang="en-CA" sz="2400" dirty="0"/>
              <a:t>mentioned in the text of Genesis 1-3, the Scriptures later use this very language to describe that arrangement</a:t>
            </a:r>
            <a:r>
              <a:rPr lang="en-CA" sz="2400" dirty="0" smtClean="0"/>
              <a:t>.</a:t>
            </a:r>
          </a:p>
          <a:p>
            <a:pPr marL="0" indent="0">
              <a:buNone/>
            </a:pPr>
            <a:r>
              <a:rPr lang="en-US" sz="2400" dirty="0" smtClean="0"/>
              <a:t>The relationship between the Covenant of Redemption and the Covenant of Works</a:t>
            </a:r>
            <a:endParaRPr lang="en-CA" sz="2400" dirty="0"/>
          </a:p>
        </p:txBody>
      </p:sp>
    </p:spTree>
    <p:extLst>
      <p:ext uri="{BB962C8B-B14F-4D97-AF65-F5344CB8AC3E}">
        <p14:creationId xmlns:p14="http://schemas.microsoft.com/office/powerpoint/2010/main" val="717251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Covenants of grace</a:t>
            </a:r>
            <a:endParaRPr lang="en-CA"/>
          </a:p>
        </p:txBody>
      </p:sp>
      <p:sp>
        <p:nvSpPr>
          <p:cNvPr id="3" name="Content Placeholder 2"/>
          <p:cNvSpPr>
            <a:spLocks noGrp="1"/>
          </p:cNvSpPr>
          <p:nvPr>
            <p:ph idx="1"/>
          </p:nvPr>
        </p:nvSpPr>
        <p:spPr/>
        <p:txBody>
          <a:bodyPr>
            <a:normAutofit/>
          </a:bodyPr>
          <a:lstStyle/>
          <a:p>
            <a:r>
              <a:rPr lang="en-US" sz="2400" dirty="0" smtClean="0"/>
              <a:t>The covenants of grace include the covenants God made with post-Fall Adam, Noah, </a:t>
            </a:r>
            <a:r>
              <a:rPr lang="en-US" sz="2400" b="1" dirty="0" smtClean="0"/>
              <a:t>Abraham</a:t>
            </a:r>
            <a:r>
              <a:rPr lang="en-US" sz="2400" dirty="0" smtClean="0"/>
              <a:t>, </a:t>
            </a:r>
            <a:r>
              <a:rPr lang="en-US" sz="2400" b="1" dirty="0" smtClean="0"/>
              <a:t>Moses</a:t>
            </a:r>
            <a:r>
              <a:rPr lang="en-US" sz="2400" dirty="0" smtClean="0"/>
              <a:t>, David, and the </a:t>
            </a:r>
            <a:r>
              <a:rPr lang="en-US" sz="2400" b="1" dirty="0" smtClean="0"/>
              <a:t>New Covenant in Christ</a:t>
            </a:r>
            <a:r>
              <a:rPr lang="en-US" sz="2400" dirty="0" smtClean="0"/>
              <a:t>.</a:t>
            </a:r>
          </a:p>
          <a:p>
            <a:r>
              <a:rPr lang="en-US" sz="2400" dirty="0" smtClean="0"/>
              <a:t>The most important implication of the covenant of grace is that there has always been only one way of salvation.</a:t>
            </a:r>
          </a:p>
          <a:p>
            <a:r>
              <a:rPr lang="en-US" sz="2400" dirty="0" smtClean="0"/>
              <a:t>Yet there are differences in the administration of this covenant.</a:t>
            </a:r>
            <a:endParaRPr lang="en-CA" sz="2400" dirty="0"/>
          </a:p>
        </p:txBody>
      </p:sp>
    </p:spTree>
    <p:extLst>
      <p:ext uri="{BB962C8B-B14F-4D97-AF65-F5344CB8AC3E}">
        <p14:creationId xmlns:p14="http://schemas.microsoft.com/office/powerpoint/2010/main" val="3437494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Covenant of Grace: Abraham</a:t>
            </a:r>
            <a:endParaRPr lang="en-CA" dirty="0"/>
          </a:p>
        </p:txBody>
      </p:sp>
      <p:sp>
        <p:nvSpPr>
          <p:cNvPr id="3" name="Content Placeholder 2"/>
          <p:cNvSpPr>
            <a:spLocks noGrp="1"/>
          </p:cNvSpPr>
          <p:nvPr>
            <p:ph idx="1"/>
          </p:nvPr>
        </p:nvSpPr>
        <p:spPr/>
        <p:txBody>
          <a:bodyPr>
            <a:normAutofit/>
          </a:bodyPr>
          <a:lstStyle/>
          <a:p>
            <a:r>
              <a:rPr lang="en-CA" sz="2400" dirty="0" smtClean="0"/>
              <a:t>In </a:t>
            </a:r>
            <a:r>
              <a:rPr lang="en-CA" sz="2400" dirty="0"/>
              <a:t>a series of revelations (</a:t>
            </a:r>
            <a:r>
              <a:rPr lang="en-CA" sz="2400" dirty="0" smtClean="0"/>
              <a:t>Genesis </a:t>
            </a:r>
            <a:r>
              <a:rPr lang="en-CA" sz="2400" dirty="0"/>
              <a:t>12-17) God promises three distinct blessings to Abraham: a royal heir, a great nation as his offspring, and a promised land. </a:t>
            </a:r>
            <a:endParaRPr lang="en-CA" sz="2400" dirty="0" smtClean="0"/>
          </a:p>
          <a:p>
            <a:r>
              <a:rPr lang="en-CA" sz="2400" dirty="0" smtClean="0"/>
              <a:t>It </a:t>
            </a:r>
            <a:r>
              <a:rPr lang="en-CA" sz="2400" dirty="0"/>
              <a:t>is essential to realize that each of these promises is fulfilled in two </a:t>
            </a:r>
            <a:r>
              <a:rPr lang="en-CA" sz="2400" dirty="0" smtClean="0"/>
              <a:t>distinct stages</a:t>
            </a:r>
            <a:r>
              <a:rPr lang="en-CA" sz="2400" dirty="0"/>
              <a:t>, first according to type and finally according to fulfillment. </a:t>
            </a:r>
            <a:br>
              <a:rPr lang="en-CA" sz="2400" dirty="0"/>
            </a:br>
            <a:endParaRPr lang="en-CA" sz="2400" dirty="0"/>
          </a:p>
        </p:txBody>
      </p:sp>
    </p:spTree>
    <p:extLst>
      <p:ext uri="{BB962C8B-B14F-4D97-AF65-F5344CB8AC3E}">
        <p14:creationId xmlns:p14="http://schemas.microsoft.com/office/powerpoint/2010/main" val="2902096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Covenant of </a:t>
            </a:r>
            <a:r>
              <a:rPr lang="en-US" dirty="0"/>
              <a:t>grace: Abraham and Moses</a:t>
            </a:r>
            <a:endParaRPr lang="en-CA" dirty="0"/>
          </a:p>
        </p:txBody>
      </p:sp>
      <p:sp>
        <p:nvSpPr>
          <p:cNvPr id="3" name="Content Placeholder 2"/>
          <p:cNvSpPr>
            <a:spLocks noGrp="1"/>
          </p:cNvSpPr>
          <p:nvPr>
            <p:ph idx="1"/>
          </p:nvPr>
        </p:nvSpPr>
        <p:spPr/>
        <p:txBody>
          <a:bodyPr>
            <a:normAutofit/>
          </a:bodyPr>
          <a:lstStyle/>
          <a:p>
            <a:pPr marL="0" indent="0">
              <a:buNone/>
            </a:pPr>
            <a:r>
              <a:rPr lang="en-US" sz="2400" dirty="0" smtClean="0"/>
              <a:t>The Mosaic covenant is a typological republication of the covenant of works:</a:t>
            </a:r>
            <a:endParaRPr lang="en-CA" sz="2400" dirty="0" smtClean="0"/>
          </a:p>
          <a:p>
            <a:pPr marL="0" indent="0">
              <a:buNone/>
            </a:pPr>
            <a:r>
              <a:rPr lang="en-CA" sz="2400" dirty="0" smtClean="0"/>
              <a:t>As </a:t>
            </a:r>
            <a:r>
              <a:rPr lang="en-CA" sz="2400" dirty="0"/>
              <a:t>the covenant of grace, under which the ancients were, is not to be confounded with, so neither is it to be separated from, the </a:t>
            </a:r>
            <a:r>
              <a:rPr lang="en-CA" sz="2400" dirty="0" err="1"/>
              <a:t>Sinaitic</a:t>
            </a:r>
            <a:r>
              <a:rPr lang="en-CA" sz="2400" dirty="0"/>
              <a:t> covenant: neither are we to think that believers were without all those things which were not promised by the </a:t>
            </a:r>
            <a:r>
              <a:rPr lang="en-CA" sz="2400" dirty="0" err="1"/>
              <a:t>Sinaitic</a:t>
            </a:r>
            <a:r>
              <a:rPr lang="en-CA" sz="2400" dirty="0"/>
              <a:t> covenant, and which the typical covenant, because of its weakness and </a:t>
            </a:r>
            <a:r>
              <a:rPr lang="en-CA" sz="2400" dirty="0" err="1"/>
              <a:t>unprofitableness</a:t>
            </a:r>
            <a:r>
              <a:rPr lang="en-CA" sz="2400" dirty="0"/>
              <a:t>, could not bestow; as they were likewise partakers of the Abrahamic covenant, which was a pure covenant of grace: and hence were derived the spiritual and saving benefits of the </a:t>
            </a:r>
            <a:r>
              <a:rPr lang="en-CA" sz="2400" dirty="0" smtClean="0"/>
              <a:t>Israelites.</a:t>
            </a:r>
          </a:p>
          <a:p>
            <a:pPr marL="0" indent="0" algn="r">
              <a:buNone/>
            </a:pPr>
            <a:r>
              <a:rPr lang="en-US" sz="2400" dirty="0" smtClean="0"/>
              <a:t>Herman </a:t>
            </a:r>
            <a:r>
              <a:rPr lang="en-US" sz="2400" dirty="0" err="1" smtClean="0"/>
              <a:t>Witsius</a:t>
            </a:r>
            <a:endParaRPr lang="en-CA" sz="2400" dirty="0"/>
          </a:p>
        </p:txBody>
      </p:sp>
    </p:spTree>
    <p:extLst>
      <p:ext uri="{BB962C8B-B14F-4D97-AF65-F5344CB8AC3E}">
        <p14:creationId xmlns:p14="http://schemas.microsoft.com/office/powerpoint/2010/main" val="28686996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Covenant of Grace: Moses</a:t>
            </a:r>
            <a:endParaRPr lang="en-CA" dirty="0"/>
          </a:p>
        </p:txBody>
      </p:sp>
      <p:sp>
        <p:nvSpPr>
          <p:cNvPr id="3" name="Content Placeholder 2"/>
          <p:cNvSpPr>
            <a:spLocks noGrp="1"/>
          </p:cNvSpPr>
          <p:nvPr>
            <p:ph idx="1"/>
          </p:nvPr>
        </p:nvSpPr>
        <p:spPr/>
        <p:txBody>
          <a:bodyPr>
            <a:normAutofit/>
          </a:bodyPr>
          <a:lstStyle/>
          <a:p>
            <a:r>
              <a:rPr lang="en-CA" sz="2400" dirty="0"/>
              <a:t>The apostle Paul often contrasts the Mosaic law (works) with the Abrahamic </a:t>
            </a:r>
            <a:r>
              <a:rPr lang="en-CA" sz="2400" dirty="0" smtClean="0"/>
              <a:t>promise (grace</a:t>
            </a:r>
            <a:r>
              <a:rPr lang="en-CA" sz="2400" dirty="0"/>
              <a:t>). He assumes that these two principles are fundamentally opposed to one another: “For if the inheritance is based on law, it is no longer based on a promise” (</a:t>
            </a:r>
            <a:r>
              <a:rPr lang="en-CA" sz="2400" dirty="0" smtClean="0"/>
              <a:t>Galatians </a:t>
            </a:r>
            <a:r>
              <a:rPr lang="en-CA" sz="2400" dirty="0"/>
              <a:t>3:18)</a:t>
            </a:r>
          </a:p>
          <a:p>
            <a:r>
              <a:rPr lang="en-CA" sz="2400" dirty="0" smtClean="0"/>
              <a:t>The </a:t>
            </a:r>
            <a:r>
              <a:rPr lang="en-CA" sz="2400" dirty="0"/>
              <a:t>Mosaic Covenant is founded upon the Abrahamic promises</a:t>
            </a:r>
            <a:r>
              <a:rPr lang="en-CA" sz="2400" dirty="0" smtClean="0"/>
              <a:t>.</a:t>
            </a:r>
          </a:p>
          <a:p>
            <a:r>
              <a:rPr lang="en-CA" sz="2400" dirty="0"/>
              <a:t>But this covenant also functions on a typological </a:t>
            </a:r>
            <a:r>
              <a:rPr lang="en-CA" sz="2400" dirty="0" smtClean="0"/>
              <a:t>level.</a:t>
            </a:r>
          </a:p>
          <a:p>
            <a:r>
              <a:rPr lang="en-CA" sz="2400" dirty="0" smtClean="0"/>
              <a:t>This covenant has been supplanted by the New covenant in Christ.</a:t>
            </a:r>
          </a:p>
          <a:p>
            <a:r>
              <a:rPr lang="en-CA" sz="2400" dirty="0" smtClean="0"/>
              <a:t>Relationship between the Covenants of Grace and the Covenant of Works</a:t>
            </a:r>
            <a:r>
              <a:rPr lang="en-CA" sz="2400" dirty="0"/>
              <a:t/>
            </a:r>
            <a:br>
              <a:rPr lang="en-CA" sz="2400" dirty="0"/>
            </a:br>
            <a:endParaRPr lang="en-CA" sz="2400" dirty="0"/>
          </a:p>
        </p:txBody>
      </p:sp>
    </p:spTree>
    <p:extLst>
      <p:ext uri="{BB962C8B-B14F-4D97-AF65-F5344CB8AC3E}">
        <p14:creationId xmlns:p14="http://schemas.microsoft.com/office/powerpoint/2010/main" val="654053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Covenants: Summary </a:t>
            </a:r>
            <a:r>
              <a:rPr lang="en-US" dirty="0"/>
              <a:t>(cf. Horton)</a:t>
            </a:r>
            <a:endParaRPr lang="en-CA" dirty="0"/>
          </a:p>
        </p:txBody>
      </p:sp>
      <p:sp>
        <p:nvSpPr>
          <p:cNvPr id="3" name="Content Placeholder 2"/>
          <p:cNvSpPr>
            <a:spLocks noGrp="1"/>
          </p:cNvSpPr>
          <p:nvPr>
            <p:ph idx="1"/>
          </p:nvPr>
        </p:nvSpPr>
        <p:spPr/>
        <p:txBody>
          <a:bodyPr>
            <a:normAutofit/>
          </a:bodyPr>
          <a:lstStyle/>
          <a:p>
            <a:pPr marL="0" indent="0">
              <a:buNone/>
            </a:pPr>
            <a:r>
              <a:rPr lang="en-US" sz="2400" dirty="0" smtClean="0"/>
              <a:t>There is covenantal </a:t>
            </a:r>
            <a:r>
              <a:rPr lang="en-US" sz="2400" b="1" dirty="0" smtClean="0"/>
              <a:t>unity</a:t>
            </a:r>
            <a:r>
              <a:rPr lang="en-US" sz="2400" dirty="0" smtClean="0"/>
              <a:t> in Scripture:</a:t>
            </a:r>
          </a:p>
          <a:p>
            <a:pPr marL="457200" indent="-457200">
              <a:buFont typeface="+mj-lt"/>
              <a:buAutoNum type="arabicPeriod"/>
            </a:pPr>
            <a:r>
              <a:rPr lang="en-US" sz="2400" dirty="0" smtClean="0"/>
              <a:t>“Law” and “promise” characterize two different kinds of covenants that exist within the same history.</a:t>
            </a:r>
          </a:p>
          <a:p>
            <a:pPr marL="457200" indent="-457200">
              <a:buFont typeface="+mj-lt"/>
              <a:buAutoNum type="arabicPeriod"/>
            </a:pPr>
            <a:r>
              <a:rPr lang="en-US" sz="2400" dirty="0" smtClean="0"/>
              <a:t>Old covenant believers are ‘saved’ by faith in the promise of Christ.</a:t>
            </a:r>
          </a:p>
          <a:p>
            <a:pPr marL="0" indent="0">
              <a:buNone/>
            </a:pPr>
            <a:endParaRPr lang="en-CA" sz="2400" dirty="0"/>
          </a:p>
        </p:txBody>
      </p:sp>
    </p:spTree>
    <p:extLst>
      <p:ext uri="{BB962C8B-B14F-4D97-AF65-F5344CB8AC3E}">
        <p14:creationId xmlns:p14="http://schemas.microsoft.com/office/powerpoint/2010/main" val="33787804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Covenants: </a:t>
            </a:r>
            <a:r>
              <a:rPr lang="en-US" dirty="0" smtClean="0"/>
              <a:t>Summary (cf. Horton)</a:t>
            </a:r>
            <a:endParaRPr lang="en-CA" dirty="0"/>
          </a:p>
        </p:txBody>
      </p:sp>
      <p:sp>
        <p:nvSpPr>
          <p:cNvPr id="3" name="Content Placeholder 2"/>
          <p:cNvSpPr>
            <a:spLocks noGrp="1"/>
          </p:cNvSpPr>
          <p:nvPr>
            <p:ph idx="1"/>
          </p:nvPr>
        </p:nvSpPr>
        <p:spPr>
          <a:xfrm>
            <a:off x="1069848" y="2121407"/>
            <a:ext cx="10058400" cy="4499525"/>
          </a:xfrm>
        </p:spPr>
        <p:txBody>
          <a:bodyPr>
            <a:normAutofit/>
          </a:bodyPr>
          <a:lstStyle/>
          <a:p>
            <a:pPr marL="0" indent="0">
              <a:buNone/>
            </a:pPr>
            <a:r>
              <a:rPr lang="en-US" sz="2400" dirty="0"/>
              <a:t>There is covenantal </a:t>
            </a:r>
            <a:r>
              <a:rPr lang="en-US" sz="2400" b="1" dirty="0"/>
              <a:t>disunity</a:t>
            </a:r>
            <a:r>
              <a:rPr lang="en-US" sz="2400" dirty="0"/>
              <a:t> in Scripture:</a:t>
            </a:r>
          </a:p>
          <a:p>
            <a:pPr marL="457200" indent="-457200">
              <a:buFont typeface="+mj-lt"/>
              <a:buAutoNum type="arabicPeriod"/>
            </a:pPr>
            <a:r>
              <a:rPr lang="en-CA" sz="2400" dirty="0"/>
              <a:t>The covenants with Adam after the Fall, as with Noah, Abraham, and David, represent unconditional divine oaths</a:t>
            </a:r>
            <a:r>
              <a:rPr lang="en-CA" sz="2400" dirty="0" smtClean="0"/>
              <a:t>.</a:t>
            </a:r>
          </a:p>
          <a:p>
            <a:pPr marL="457200" indent="-457200">
              <a:buFont typeface="+mj-lt"/>
              <a:buAutoNum type="arabicPeriod"/>
            </a:pPr>
            <a:r>
              <a:rPr lang="en-CA" sz="2400" dirty="0"/>
              <a:t>The suzerain covenant is constitutive of the pact made </a:t>
            </a:r>
            <a:r>
              <a:rPr lang="en-CA" sz="2400" dirty="0" smtClean="0"/>
              <a:t>between </a:t>
            </a:r>
            <a:r>
              <a:rPr lang="en-CA" sz="2400" dirty="0"/>
              <a:t>God and Israel at Sinai through its successive cycles of violation, restoration, transgression and finally exile</a:t>
            </a:r>
            <a:r>
              <a:rPr lang="en-CA" sz="2400" dirty="0" smtClean="0"/>
              <a:t>.</a:t>
            </a:r>
          </a:p>
          <a:p>
            <a:pPr marL="457200" indent="-457200">
              <a:buFont typeface="+mj-lt"/>
              <a:buAutoNum type="arabicPeriod"/>
            </a:pPr>
            <a:r>
              <a:rPr lang="en-CA" sz="2400" dirty="0"/>
              <a:t>We must recognize fulfillment and </a:t>
            </a:r>
            <a:r>
              <a:rPr lang="en-CA" sz="2400" dirty="0" smtClean="0"/>
              <a:t>obsolescence.</a:t>
            </a:r>
          </a:p>
          <a:p>
            <a:pPr marL="457200" indent="-457200">
              <a:buFont typeface="+mj-lt"/>
              <a:buAutoNum type="arabicPeriod"/>
            </a:pPr>
            <a:r>
              <a:rPr lang="en-CA" sz="2400" dirty="0"/>
              <a:t>We cannot attain the everlasting promises of God through the </a:t>
            </a:r>
            <a:r>
              <a:rPr lang="en-CA" sz="2400" dirty="0" smtClean="0"/>
              <a:t>covenant </a:t>
            </a:r>
            <a:r>
              <a:rPr lang="en-CA" sz="2400" dirty="0"/>
              <a:t>of law</a:t>
            </a:r>
            <a:r>
              <a:rPr lang="en-CA" sz="2400" dirty="0" smtClean="0"/>
              <a:t>.</a:t>
            </a:r>
          </a:p>
          <a:p>
            <a:pPr marL="457200" indent="-457200">
              <a:buFont typeface="+mj-lt"/>
              <a:buAutoNum type="arabicPeriod"/>
            </a:pPr>
            <a:r>
              <a:rPr lang="en-CA" sz="2400" dirty="0"/>
              <a:t>There is a distinction to be made between God’s people: by reception of promise and </a:t>
            </a:r>
            <a:r>
              <a:rPr lang="en-CA" sz="2400" dirty="0" smtClean="0"/>
              <a:t>by </a:t>
            </a:r>
            <a:r>
              <a:rPr lang="en-CA" sz="2400" dirty="0"/>
              <a:t>birth. </a:t>
            </a:r>
          </a:p>
          <a:p>
            <a:pPr marL="0" indent="0">
              <a:buNone/>
            </a:pPr>
            <a:endParaRPr lang="en-CA" sz="2400" dirty="0"/>
          </a:p>
        </p:txBody>
      </p:sp>
    </p:spTree>
    <p:extLst>
      <p:ext uri="{BB962C8B-B14F-4D97-AF65-F5344CB8AC3E}">
        <p14:creationId xmlns:p14="http://schemas.microsoft.com/office/powerpoint/2010/main" val="3663695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Conclusions</a:t>
            </a:r>
            <a:endParaRPr lang="en-CA" dirty="0"/>
          </a:p>
        </p:txBody>
      </p:sp>
      <p:sp>
        <p:nvSpPr>
          <p:cNvPr id="3" name="Content Placeholder 2"/>
          <p:cNvSpPr>
            <a:spLocks noGrp="1"/>
          </p:cNvSpPr>
          <p:nvPr>
            <p:ph idx="1"/>
          </p:nvPr>
        </p:nvSpPr>
        <p:spPr/>
        <p:txBody>
          <a:bodyPr>
            <a:normAutofit/>
          </a:bodyPr>
          <a:lstStyle/>
          <a:p>
            <a:pPr marL="494100" indent="-457200">
              <a:buFont typeface="+mj-lt"/>
              <a:buAutoNum type="arabicPeriod"/>
            </a:pPr>
            <a:r>
              <a:rPr lang="en-US" sz="2400" dirty="0" smtClean="0"/>
              <a:t>The gospel is not properly understood until it is viewed within a covenantal framework.</a:t>
            </a:r>
          </a:p>
          <a:p>
            <a:pPr marL="494100" indent="-457200">
              <a:buFont typeface="+mj-lt"/>
              <a:buAutoNum type="arabicPeriod"/>
            </a:pPr>
            <a:r>
              <a:rPr lang="en-US" sz="2400" dirty="0" smtClean="0"/>
              <a:t>The Word of God is not properly understood until it is viewed within a covenantal framework.</a:t>
            </a:r>
          </a:p>
          <a:p>
            <a:pPr marL="494100" indent="-457200">
              <a:buFont typeface="+mj-lt"/>
              <a:buAutoNum type="arabicPeriod"/>
            </a:pPr>
            <a:r>
              <a:rPr lang="en-US" sz="2400" dirty="0" smtClean="0"/>
              <a:t>The reality of God is not properly understood until it is viewed within a covenantal framework.</a:t>
            </a:r>
          </a:p>
          <a:p>
            <a:pPr marL="494100" indent="-457200">
              <a:buFont typeface="+mj-lt"/>
              <a:buAutoNum type="arabicPeriod"/>
            </a:pPr>
            <a:r>
              <a:rPr lang="en-US" sz="2400" dirty="0" smtClean="0"/>
              <a:t>Many key theological realities and their implications are not properly understood until they are viewed within a covenantal framework.</a:t>
            </a:r>
            <a:endParaRPr lang="en-CA" sz="2400" dirty="0"/>
          </a:p>
        </p:txBody>
      </p:sp>
    </p:spTree>
    <p:extLst>
      <p:ext uri="{BB962C8B-B14F-4D97-AF65-F5344CB8AC3E}">
        <p14:creationId xmlns:p14="http://schemas.microsoft.com/office/powerpoint/2010/main" val="17016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Reading Scripture</a:t>
            </a:r>
            <a:endParaRPr lang="en-CA" dirty="0"/>
          </a:p>
        </p:txBody>
      </p:sp>
      <p:sp>
        <p:nvSpPr>
          <p:cNvPr id="3" name="Content Placeholder 2"/>
          <p:cNvSpPr>
            <a:spLocks noGrp="1"/>
          </p:cNvSpPr>
          <p:nvPr>
            <p:ph idx="1"/>
          </p:nvPr>
        </p:nvSpPr>
        <p:spPr/>
        <p:txBody>
          <a:bodyPr>
            <a:normAutofit/>
          </a:bodyPr>
          <a:lstStyle/>
          <a:p>
            <a:r>
              <a:rPr lang="en-US" sz="2400" dirty="0" smtClean="0"/>
              <a:t>Historical-grammatical</a:t>
            </a:r>
          </a:p>
          <a:p>
            <a:r>
              <a:rPr lang="en-US" sz="2400" dirty="0" smtClean="0"/>
              <a:t>Gospel-centered</a:t>
            </a:r>
          </a:p>
          <a:p>
            <a:r>
              <a:rPr lang="en-US" sz="2400" dirty="0" smtClean="0"/>
              <a:t>Redemptive-historical</a:t>
            </a:r>
          </a:p>
          <a:p>
            <a:r>
              <a:rPr lang="en-US" sz="2400" dirty="0" smtClean="0"/>
              <a:t>Scripture interprets Scripture</a:t>
            </a:r>
          </a:p>
          <a:p>
            <a:r>
              <a:rPr lang="en-CA" sz="2400" i="1" dirty="0" err="1"/>
              <a:t>Pactum</a:t>
            </a:r>
            <a:r>
              <a:rPr lang="en-CA" sz="2400" i="1" dirty="0"/>
              <a:t> </a:t>
            </a:r>
            <a:r>
              <a:rPr lang="en-CA" sz="2400" i="1" dirty="0" err="1"/>
              <a:t>Salutis</a:t>
            </a:r>
            <a:r>
              <a:rPr lang="en-CA" sz="2400" dirty="0"/>
              <a:t>, </a:t>
            </a:r>
            <a:r>
              <a:rPr lang="en-CA" sz="2400" i="1" dirty="0" err="1"/>
              <a:t>Historia</a:t>
            </a:r>
            <a:r>
              <a:rPr lang="en-CA" sz="2400" i="1" dirty="0"/>
              <a:t> </a:t>
            </a:r>
            <a:r>
              <a:rPr lang="en-CA" sz="2400" i="1" dirty="0" err="1"/>
              <a:t>Salutis</a:t>
            </a:r>
            <a:r>
              <a:rPr lang="en-CA" sz="2400" i="1" dirty="0"/>
              <a:t> </a:t>
            </a:r>
            <a:r>
              <a:rPr lang="en-CA" sz="2400" dirty="0"/>
              <a:t>and </a:t>
            </a:r>
            <a:r>
              <a:rPr lang="en-CA" sz="2400" i="1" dirty="0"/>
              <a:t>Ordo </a:t>
            </a:r>
            <a:r>
              <a:rPr lang="en-CA" sz="2400" i="1" dirty="0" err="1" smtClean="0"/>
              <a:t>Salutis</a:t>
            </a:r>
            <a:endParaRPr lang="en-CA" sz="2400" i="1" dirty="0" smtClean="0"/>
          </a:p>
          <a:p>
            <a:r>
              <a:rPr lang="en-US" sz="2400" dirty="0" smtClean="0"/>
              <a:t>Application of Scripture – our inability; Christ’s all-sufficiency</a:t>
            </a:r>
          </a:p>
          <a:p>
            <a:endParaRPr lang="en-US" sz="2400" dirty="0" smtClean="0"/>
          </a:p>
          <a:p>
            <a:endParaRPr lang="en-US" sz="2400" dirty="0" smtClean="0"/>
          </a:p>
          <a:p>
            <a:endParaRPr lang="en-CA" sz="2400" dirty="0"/>
          </a:p>
        </p:txBody>
      </p:sp>
    </p:spTree>
    <p:extLst>
      <p:ext uri="{BB962C8B-B14F-4D97-AF65-F5344CB8AC3E}">
        <p14:creationId xmlns:p14="http://schemas.microsoft.com/office/powerpoint/2010/main" val="928684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Covenant of Works</a:t>
            </a:r>
            <a:endParaRPr lang="en-CA" dirty="0"/>
          </a:p>
        </p:txBody>
      </p:sp>
      <p:sp>
        <p:nvSpPr>
          <p:cNvPr id="3" name="Content Placeholder 2"/>
          <p:cNvSpPr>
            <a:spLocks noGrp="1"/>
          </p:cNvSpPr>
          <p:nvPr>
            <p:ph idx="1"/>
          </p:nvPr>
        </p:nvSpPr>
        <p:spPr>
          <a:xfrm>
            <a:off x="913795" y="1732449"/>
            <a:ext cx="10353762" cy="4782651"/>
          </a:xfrm>
        </p:spPr>
        <p:txBody>
          <a:bodyPr>
            <a:noAutofit/>
          </a:bodyPr>
          <a:lstStyle/>
          <a:p>
            <a:pPr marL="36900" indent="0">
              <a:buNone/>
            </a:pPr>
            <a:r>
              <a:rPr lang="en-US" sz="2400" dirty="0"/>
              <a:t>The first covenant made with man was a covenant of works, wherein life was promised to Adam; and in him to his posterity, upon condition of perfect and personal obedience</a:t>
            </a:r>
            <a:r>
              <a:rPr lang="en-US" sz="2400" dirty="0" smtClean="0"/>
              <a:t>. </a:t>
            </a:r>
            <a:r>
              <a:rPr lang="en-US" sz="2400" dirty="0"/>
              <a:t>(WCF, 7, 2)</a:t>
            </a:r>
          </a:p>
          <a:p>
            <a:r>
              <a:rPr lang="en-US" sz="2400" dirty="0" smtClean="0"/>
              <a:t>Parties – God and Adam (and his offspring)</a:t>
            </a:r>
          </a:p>
          <a:p>
            <a:r>
              <a:rPr lang="en-US" sz="2400" dirty="0" smtClean="0"/>
              <a:t>Conditions – Do not eat of the tree of the knowledge of good and evil</a:t>
            </a:r>
          </a:p>
          <a:p>
            <a:r>
              <a:rPr lang="en-US" sz="2400" dirty="0" smtClean="0"/>
              <a:t>Sanctions – “You shall surely die”</a:t>
            </a:r>
          </a:p>
          <a:p>
            <a:r>
              <a:rPr lang="en-US" sz="2400" dirty="0" smtClean="0"/>
              <a:t>Promise – Eternal life</a:t>
            </a:r>
          </a:p>
          <a:p>
            <a:r>
              <a:rPr lang="en-US" sz="2400" dirty="0" smtClean="0"/>
              <a:t>Sign – Tree of Life</a:t>
            </a:r>
          </a:p>
          <a:p>
            <a:r>
              <a:rPr lang="en-US" sz="2400" dirty="0" smtClean="0"/>
              <a:t>How it is related to us – Original sin, imputation of Adam’s guilt</a:t>
            </a:r>
            <a:endParaRPr lang="en-CA" sz="2400" dirty="0"/>
          </a:p>
        </p:txBody>
      </p:sp>
    </p:spTree>
    <p:extLst>
      <p:ext uri="{BB962C8B-B14F-4D97-AF65-F5344CB8AC3E}">
        <p14:creationId xmlns:p14="http://schemas.microsoft.com/office/powerpoint/2010/main" val="518505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a:t>
            </a:r>
            <a:r>
              <a:rPr lang="en-US" b="1" dirty="0" smtClean="0"/>
              <a:t>DON’T</a:t>
            </a:r>
            <a:r>
              <a:rPr lang="en-US" dirty="0" smtClean="0"/>
              <a:t> Like about Calvinists</a:t>
            </a:r>
            <a:endParaRPr lang="en-CA" dirty="0"/>
          </a:p>
        </p:txBody>
      </p:sp>
      <p:sp>
        <p:nvSpPr>
          <p:cNvPr id="3" name="Content Placeholder 2"/>
          <p:cNvSpPr>
            <a:spLocks noGrp="1"/>
          </p:cNvSpPr>
          <p:nvPr>
            <p:ph idx="1"/>
          </p:nvPr>
        </p:nvSpPr>
        <p:spPr>
          <a:xfrm>
            <a:off x="922167" y="2093976"/>
            <a:ext cx="10353762" cy="4537722"/>
          </a:xfrm>
        </p:spPr>
        <p:txBody>
          <a:bodyPr>
            <a:noAutofit/>
          </a:bodyPr>
          <a:lstStyle/>
          <a:p>
            <a:r>
              <a:rPr lang="en-US" sz="2400" dirty="0" smtClean="0"/>
              <a:t>They love their theology more than God</a:t>
            </a:r>
          </a:p>
          <a:p>
            <a:r>
              <a:rPr lang="en-US" sz="2400" dirty="0" smtClean="0"/>
              <a:t>They have never read a theologian who was born prior to 1900</a:t>
            </a:r>
          </a:p>
          <a:p>
            <a:r>
              <a:rPr lang="en-US" sz="2400" dirty="0" smtClean="0"/>
              <a:t>They have read only other Calvinists</a:t>
            </a:r>
          </a:p>
          <a:p>
            <a:r>
              <a:rPr lang="en-US" sz="2400" dirty="0" smtClean="0"/>
              <a:t>They are internet Calvinists</a:t>
            </a:r>
          </a:p>
          <a:p>
            <a:r>
              <a:rPr lang="en-US" sz="2400" dirty="0"/>
              <a:t>They do not allow for mystery in </a:t>
            </a:r>
            <a:r>
              <a:rPr lang="en-US" sz="2400" dirty="0" smtClean="0"/>
              <a:t>theology</a:t>
            </a:r>
          </a:p>
          <a:p>
            <a:r>
              <a:rPr lang="en-US" sz="2400" dirty="0" smtClean="0"/>
              <a:t>They are, or come off as, arrogant, know-it-alls</a:t>
            </a:r>
          </a:p>
          <a:p>
            <a:r>
              <a:rPr lang="en-US" sz="2400" dirty="0" smtClean="0"/>
              <a:t>They enjoy controversy with fellow believers</a:t>
            </a:r>
          </a:p>
          <a:p>
            <a:r>
              <a:rPr lang="en-US" sz="2400" dirty="0" smtClean="0"/>
              <a:t>They make light of the struggles that others have with Calvinism</a:t>
            </a:r>
            <a:endParaRPr lang="en-CA" sz="2400" dirty="0"/>
          </a:p>
        </p:txBody>
      </p:sp>
    </p:spTree>
    <p:extLst>
      <p:ext uri="{BB962C8B-B14F-4D97-AF65-F5344CB8AC3E}">
        <p14:creationId xmlns:p14="http://schemas.microsoft.com/office/powerpoint/2010/main" val="40946735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Covenant of Redemption</a:t>
            </a:r>
            <a:endParaRPr lang="en-CA" dirty="0"/>
          </a:p>
        </p:txBody>
      </p:sp>
      <p:sp>
        <p:nvSpPr>
          <p:cNvPr id="3" name="Content Placeholder 2"/>
          <p:cNvSpPr>
            <a:spLocks noGrp="1"/>
          </p:cNvSpPr>
          <p:nvPr>
            <p:ph idx="1"/>
          </p:nvPr>
        </p:nvSpPr>
        <p:spPr>
          <a:xfrm>
            <a:off x="913795" y="1732449"/>
            <a:ext cx="10353762" cy="4831637"/>
          </a:xfrm>
        </p:spPr>
        <p:txBody>
          <a:bodyPr>
            <a:normAutofit fontScale="92500" lnSpcReduction="10000"/>
          </a:bodyPr>
          <a:lstStyle/>
          <a:p>
            <a:r>
              <a:rPr lang="en-US" sz="2600" dirty="0"/>
              <a:t>Between God the Father and God the Son in their eternal council, the Son promising to redeem sinners in his blood, the Father promising to the Son a kingdom, glory and people.</a:t>
            </a:r>
          </a:p>
          <a:p>
            <a:r>
              <a:rPr lang="en-CA" sz="2600" dirty="0"/>
              <a:t> </a:t>
            </a:r>
            <a:r>
              <a:rPr lang="en-CA" sz="2600" dirty="0" smtClean="0"/>
              <a:t>Biblical Texts:</a:t>
            </a:r>
          </a:p>
          <a:p>
            <a:pPr lvl="1"/>
            <a:r>
              <a:rPr lang="en-CA" sz="2600" dirty="0" smtClean="0"/>
              <a:t>“Now </a:t>
            </a:r>
            <a:r>
              <a:rPr lang="en-CA" sz="2600" dirty="0"/>
              <a:t>may the God of peace who brought again from the dead our Lord Jesus, the great shepherd of the sheep, by the blood of the eternal covenant…” (</a:t>
            </a:r>
            <a:r>
              <a:rPr lang="en-CA" sz="2600" dirty="0" smtClean="0"/>
              <a:t>Hebrew </a:t>
            </a:r>
            <a:r>
              <a:rPr lang="en-CA" sz="2600" dirty="0"/>
              <a:t>13:20</a:t>
            </a:r>
            <a:r>
              <a:rPr lang="en-CA" sz="2600" dirty="0" smtClean="0"/>
              <a:t>).</a:t>
            </a:r>
          </a:p>
          <a:p>
            <a:pPr lvl="1"/>
            <a:r>
              <a:rPr lang="en-CA" sz="2600" dirty="0" smtClean="0"/>
              <a:t>“</a:t>
            </a:r>
            <a:r>
              <a:rPr lang="en-CA" sz="2600" dirty="0"/>
              <a:t>Father,… I glorified you on earth, having accomplished the work that you gave me to do’” (John 17:4</a:t>
            </a:r>
            <a:r>
              <a:rPr lang="en-CA" sz="2600" dirty="0" smtClean="0"/>
              <a:t>)</a:t>
            </a:r>
          </a:p>
          <a:p>
            <a:pPr lvl="1"/>
            <a:r>
              <a:rPr lang="en-CA" sz="2600" dirty="0" smtClean="0"/>
              <a:t>“</a:t>
            </a:r>
            <a:r>
              <a:rPr lang="en-CA" sz="2600" dirty="0"/>
              <a:t>Jesus said to them, ‘My food is to do the will of him who sent me and to accomplish his work” (John 4:34</a:t>
            </a:r>
            <a:r>
              <a:rPr lang="en-CA" sz="2600" dirty="0" smtClean="0"/>
              <a:t>).</a:t>
            </a:r>
          </a:p>
          <a:p>
            <a:pPr lvl="1"/>
            <a:r>
              <a:rPr lang="en-CA" sz="2600" dirty="0" smtClean="0"/>
              <a:t>“</a:t>
            </a:r>
            <a:r>
              <a:rPr lang="en-CA" sz="2600" dirty="0"/>
              <a:t>All that the Father gives me will come to me… And this is the will of him who sent me, that I should lose nothing of all that he has given me” (John 6:37, 39).</a:t>
            </a:r>
          </a:p>
          <a:p>
            <a:pPr lvl="1"/>
            <a:endParaRPr lang="en-CA" sz="2200" dirty="0"/>
          </a:p>
          <a:p>
            <a:endParaRPr lang="en-CA" sz="2400" dirty="0"/>
          </a:p>
        </p:txBody>
      </p:sp>
    </p:spTree>
    <p:extLst>
      <p:ext uri="{BB962C8B-B14F-4D97-AF65-F5344CB8AC3E}">
        <p14:creationId xmlns:p14="http://schemas.microsoft.com/office/powerpoint/2010/main" val="31135911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Covenant(s) of Grace</a:t>
            </a:r>
            <a:endParaRPr lang="en-CA" dirty="0"/>
          </a:p>
        </p:txBody>
      </p:sp>
      <p:sp>
        <p:nvSpPr>
          <p:cNvPr id="3" name="Content Placeholder 2"/>
          <p:cNvSpPr>
            <a:spLocks noGrp="1"/>
          </p:cNvSpPr>
          <p:nvPr>
            <p:ph idx="1"/>
          </p:nvPr>
        </p:nvSpPr>
        <p:spPr>
          <a:xfrm>
            <a:off x="913795" y="1732449"/>
            <a:ext cx="10353762" cy="4798980"/>
          </a:xfrm>
        </p:spPr>
        <p:txBody>
          <a:bodyPr>
            <a:normAutofit/>
          </a:bodyPr>
          <a:lstStyle/>
          <a:p>
            <a:pPr marL="0" indent="0">
              <a:buNone/>
            </a:pPr>
            <a:r>
              <a:rPr lang="en-CA" sz="2400" dirty="0" smtClean="0"/>
              <a:t>Man</a:t>
            </a:r>
            <a:r>
              <a:rPr lang="en-CA" sz="2400" dirty="0"/>
              <a:t>, by his fall, having made himself incapable of life by that covenant, the Lord was pleased to make a second [covenant], commonly called the covenant of grace. Wherein He freely offers unto sinners life and salvation by Jesus Christ; Requiring of them faith in Him, that they may be saved. And promising to give unto all those that are ordained unto eternal life His Holy Spirit, to make them willing, and able to believe</a:t>
            </a:r>
            <a:r>
              <a:rPr lang="en-CA" sz="2400" dirty="0" smtClean="0"/>
              <a:t>. (WCF 7.3)</a:t>
            </a:r>
          </a:p>
          <a:p>
            <a:r>
              <a:rPr lang="en-US" sz="2400" dirty="0"/>
              <a:t>The covenant of grace is God’s way of reconciling sinners to himself.</a:t>
            </a:r>
          </a:p>
          <a:p>
            <a:pPr lvl="1"/>
            <a:r>
              <a:rPr lang="en-US" sz="2400" dirty="0"/>
              <a:t>Promised to Satan – Genesis 3:15</a:t>
            </a:r>
          </a:p>
          <a:p>
            <a:pPr lvl="1"/>
            <a:r>
              <a:rPr lang="en-US" sz="2400" dirty="0"/>
              <a:t>Symbolized to Adam and Eve – Genesis 3:21</a:t>
            </a:r>
          </a:p>
          <a:p>
            <a:pPr lvl="1"/>
            <a:r>
              <a:rPr lang="en-US" sz="2400" dirty="0"/>
              <a:t>Inaugurated in God’s covenant with Abraham – Genesis 12:2-3</a:t>
            </a:r>
          </a:p>
          <a:p>
            <a:pPr lvl="1"/>
            <a:r>
              <a:rPr lang="en-US" sz="2400" dirty="0"/>
              <a:t>Fulfilled by Christ – Luke 22:20</a:t>
            </a:r>
          </a:p>
          <a:p>
            <a:pPr marL="0" indent="0">
              <a:buNone/>
            </a:pPr>
            <a:endParaRPr lang="en-US" dirty="0"/>
          </a:p>
          <a:p>
            <a:pPr marL="36900" indent="0">
              <a:buNone/>
            </a:pPr>
            <a:endParaRPr lang="en-CA" dirty="0"/>
          </a:p>
        </p:txBody>
      </p:sp>
    </p:spTree>
    <p:extLst>
      <p:ext uri="{BB962C8B-B14F-4D97-AF65-F5344CB8AC3E}">
        <p14:creationId xmlns:p14="http://schemas.microsoft.com/office/powerpoint/2010/main" val="22063346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5 </a:t>
            </a:r>
            <a:r>
              <a:rPr lang="en-US" dirty="0" err="1" smtClean="0"/>
              <a:t>Solas</a:t>
            </a:r>
            <a:endParaRPr lang="en-CA" dirty="0"/>
          </a:p>
        </p:txBody>
      </p:sp>
      <p:sp>
        <p:nvSpPr>
          <p:cNvPr id="5" name="Subtitle 4"/>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21477079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5 </a:t>
            </a:r>
            <a:r>
              <a:rPr lang="en-US" dirty="0" err="1" smtClean="0"/>
              <a:t>Solas</a:t>
            </a:r>
            <a:endParaRPr lang="en-CA" dirty="0"/>
          </a:p>
        </p:txBody>
      </p:sp>
      <p:sp>
        <p:nvSpPr>
          <p:cNvPr id="3" name="Content Placeholder 2"/>
          <p:cNvSpPr>
            <a:spLocks noGrp="1"/>
          </p:cNvSpPr>
          <p:nvPr>
            <p:ph idx="1"/>
          </p:nvPr>
        </p:nvSpPr>
        <p:spPr>
          <a:xfrm>
            <a:off x="1069848" y="2121407"/>
            <a:ext cx="10058400" cy="4465659"/>
          </a:xfrm>
        </p:spPr>
        <p:txBody>
          <a:bodyPr>
            <a:normAutofit fontScale="92500" lnSpcReduction="10000"/>
          </a:bodyPr>
          <a:lstStyle/>
          <a:p>
            <a:pPr marL="0" indent="0" fontAlgn="base">
              <a:buNone/>
            </a:pPr>
            <a:r>
              <a:rPr lang="en-CA" b="1" dirty="0"/>
              <a:t>Sola Scriptura</a:t>
            </a:r>
            <a:r>
              <a:rPr lang="en-CA" dirty="0"/>
              <a:t> – Scripture </a:t>
            </a:r>
            <a:r>
              <a:rPr lang="en-CA" dirty="0" smtClean="0"/>
              <a:t>Alone – The </a:t>
            </a:r>
            <a:r>
              <a:rPr lang="en-CA" dirty="0"/>
              <a:t>Bible as God’s word is the only test of what is true and good. There is no other source from which we can know about God, his plan, and his works. </a:t>
            </a:r>
            <a:endParaRPr lang="en-CA" dirty="0" smtClean="0"/>
          </a:p>
          <a:p>
            <a:pPr marL="0" indent="0" fontAlgn="base">
              <a:buNone/>
            </a:pPr>
            <a:r>
              <a:rPr lang="en-CA" b="1" dirty="0" smtClean="0"/>
              <a:t>Sola </a:t>
            </a:r>
            <a:r>
              <a:rPr lang="en-CA" b="1" dirty="0"/>
              <a:t>Gratia</a:t>
            </a:r>
            <a:r>
              <a:rPr lang="en-CA" dirty="0"/>
              <a:t> – Grace </a:t>
            </a:r>
            <a:r>
              <a:rPr lang="en-CA" dirty="0" smtClean="0"/>
              <a:t>Alone – Redemption </a:t>
            </a:r>
            <a:r>
              <a:rPr lang="en-CA" dirty="0"/>
              <a:t>from the guilt of sin comes to an individual by God’s grace alone. No one is qualified by works or rituals, or by anything a human or church can do.</a:t>
            </a:r>
          </a:p>
          <a:p>
            <a:pPr marL="0" indent="0" fontAlgn="base">
              <a:buNone/>
            </a:pPr>
            <a:r>
              <a:rPr lang="en-CA" b="1" dirty="0"/>
              <a:t>Soli Christi</a:t>
            </a:r>
            <a:r>
              <a:rPr lang="en-CA" dirty="0"/>
              <a:t> – By Christ </a:t>
            </a:r>
            <a:r>
              <a:rPr lang="en-CA" dirty="0" smtClean="0"/>
              <a:t>Alone – It’s </a:t>
            </a:r>
            <a:r>
              <a:rPr lang="en-CA" dirty="0"/>
              <a:t>only through </a:t>
            </a:r>
            <a:r>
              <a:rPr lang="en-CA" dirty="0" smtClean="0"/>
              <a:t>Christ </a:t>
            </a:r>
            <a:r>
              <a:rPr lang="en-CA" dirty="0"/>
              <a:t>that we are forgiven and restored to fellowship with God. He paid our debt in full, and clothes us with his perfect righteousness. We find our ability to honor God in the power of the risen and living Savior – and in him alone.</a:t>
            </a:r>
          </a:p>
          <a:p>
            <a:pPr marL="0" indent="0" fontAlgn="base">
              <a:buNone/>
            </a:pPr>
            <a:r>
              <a:rPr lang="en-CA" b="1" dirty="0"/>
              <a:t>Sola Fide</a:t>
            </a:r>
            <a:r>
              <a:rPr lang="en-CA" dirty="0"/>
              <a:t> – Faith </a:t>
            </a:r>
            <a:r>
              <a:rPr lang="en-CA" dirty="0" smtClean="0"/>
              <a:t>Alone – We </a:t>
            </a:r>
            <a:r>
              <a:rPr lang="en-CA" dirty="0"/>
              <a:t>embrace God’s promises by faith alone. God gives us confidence in his revealed promises and provisions so that we put our full trust him alone. We have no other object in which we put our trust regarding spiritual and eternal matters. </a:t>
            </a:r>
            <a:endParaRPr lang="en-CA" dirty="0" smtClean="0"/>
          </a:p>
          <a:p>
            <a:pPr marL="0" indent="0" fontAlgn="base">
              <a:buNone/>
            </a:pPr>
            <a:r>
              <a:rPr lang="en-CA" b="1" dirty="0" smtClean="0"/>
              <a:t>Sola </a:t>
            </a:r>
            <a:r>
              <a:rPr lang="en-CA" b="1" dirty="0" err="1"/>
              <a:t>Deo</a:t>
            </a:r>
            <a:r>
              <a:rPr lang="en-CA" b="1" dirty="0"/>
              <a:t> Gloria</a:t>
            </a:r>
            <a:r>
              <a:rPr lang="en-CA" dirty="0"/>
              <a:t> – For God’s Glory </a:t>
            </a:r>
            <a:r>
              <a:rPr lang="en-CA" dirty="0" smtClean="0"/>
              <a:t>Alone – Everything </a:t>
            </a:r>
            <a:r>
              <a:rPr lang="en-CA" dirty="0"/>
              <a:t>should be done for God’s glory alone. All our thoughts, words, and work should be intended for the Glory of God</a:t>
            </a:r>
            <a:r>
              <a:rPr lang="en-CA" dirty="0" smtClean="0"/>
              <a:t>.</a:t>
            </a:r>
            <a:endParaRPr lang="en-CA" dirty="0"/>
          </a:p>
        </p:txBody>
      </p:sp>
    </p:spTree>
    <p:extLst>
      <p:ext uri="{BB962C8B-B14F-4D97-AF65-F5344CB8AC3E}">
        <p14:creationId xmlns:p14="http://schemas.microsoft.com/office/powerpoint/2010/main" val="1149361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5 </a:t>
            </a:r>
            <a:r>
              <a:rPr lang="en-US" dirty="0" err="1" smtClean="0"/>
              <a:t>solas</a:t>
            </a:r>
            <a:endParaRPr lang="en-CA" dirty="0"/>
          </a:p>
        </p:txBody>
      </p:sp>
      <p:sp>
        <p:nvSpPr>
          <p:cNvPr id="3" name="Content Placeholder 2"/>
          <p:cNvSpPr>
            <a:spLocks noGrp="1"/>
          </p:cNvSpPr>
          <p:nvPr>
            <p:ph idx="1"/>
          </p:nvPr>
        </p:nvSpPr>
        <p:spPr/>
        <p:txBody>
          <a:bodyPr>
            <a:normAutofit/>
          </a:bodyPr>
          <a:lstStyle/>
          <a:p>
            <a:r>
              <a:rPr lang="en-US" sz="2400" dirty="0" smtClean="0"/>
              <a:t>These 5 </a:t>
            </a:r>
            <a:r>
              <a:rPr lang="en-US" sz="2400" i="1" dirty="0" err="1" smtClean="0"/>
              <a:t>solas</a:t>
            </a:r>
            <a:r>
              <a:rPr lang="en-US" sz="2400" i="1" dirty="0" smtClean="0"/>
              <a:t> </a:t>
            </a:r>
            <a:r>
              <a:rPr lang="en-US" sz="2400" dirty="0" smtClean="0"/>
              <a:t>all stand together as the principles that define the gospel of Christ.</a:t>
            </a:r>
          </a:p>
          <a:p>
            <a:r>
              <a:rPr lang="en-US" sz="2400" dirty="0" smtClean="0"/>
              <a:t>The evangelical problem is not with the noun, but with its descriptor.</a:t>
            </a:r>
          </a:p>
          <a:p>
            <a:pPr marL="0" indent="0">
              <a:buNone/>
            </a:pPr>
            <a:r>
              <a:rPr lang="en-CA" sz="2400" dirty="0"/>
              <a:t>"The essence of false Christianity is the denial that each of these stands alone. People freely talk about the Bible, Grace, Faith, Christ, and God’s glory. The problem many have is with the “sola” part. Only when these things standalone, is the gospel seen as what the Bible says it is, rather </a:t>
            </a:r>
            <a:r>
              <a:rPr lang="en-CA" sz="2400" dirty="0" smtClean="0"/>
              <a:t>than </a:t>
            </a:r>
            <a:r>
              <a:rPr lang="en-CA" sz="2400" dirty="0"/>
              <a:t>what many wish it to be</a:t>
            </a:r>
            <a:r>
              <a:rPr lang="en-CA" sz="2400" dirty="0" smtClean="0"/>
              <a:t>.“ (Burridge)</a:t>
            </a:r>
          </a:p>
          <a:p>
            <a:pPr marL="0" indent="0">
              <a:buNone/>
            </a:pPr>
            <a:endParaRPr lang="en-CA" sz="2400" dirty="0"/>
          </a:p>
        </p:txBody>
      </p:sp>
    </p:spTree>
    <p:extLst>
      <p:ext uri="{BB962C8B-B14F-4D97-AF65-F5344CB8AC3E}">
        <p14:creationId xmlns:p14="http://schemas.microsoft.com/office/powerpoint/2010/main" val="13094725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Sola Scriptura</a:t>
            </a:r>
            <a:endParaRPr lang="en-CA" i="1"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8275330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Sola scriptura</a:t>
            </a:r>
            <a:endParaRPr lang="en-CA" i="1" dirty="0"/>
          </a:p>
        </p:txBody>
      </p:sp>
      <p:sp>
        <p:nvSpPr>
          <p:cNvPr id="3" name="Content Placeholder 2"/>
          <p:cNvSpPr>
            <a:spLocks noGrp="1"/>
          </p:cNvSpPr>
          <p:nvPr>
            <p:ph idx="1"/>
          </p:nvPr>
        </p:nvSpPr>
        <p:spPr>
          <a:xfrm>
            <a:off x="1069848" y="1918207"/>
            <a:ext cx="10058400" cy="4601125"/>
          </a:xfrm>
        </p:spPr>
        <p:txBody>
          <a:bodyPr>
            <a:normAutofit/>
          </a:bodyPr>
          <a:lstStyle/>
          <a:p>
            <a:r>
              <a:rPr lang="en-US" sz="2400" i="1" dirty="0" smtClean="0"/>
              <a:t>Sola scriptura</a:t>
            </a:r>
            <a:r>
              <a:rPr lang="en-US" sz="2400" dirty="0" smtClean="0"/>
              <a:t> simply means that we don’t need any more words from God.</a:t>
            </a:r>
          </a:p>
          <a:p>
            <a:r>
              <a:rPr lang="en-US" sz="2400" dirty="0" smtClean="0"/>
              <a:t>2 Timothy 3:12-4:5</a:t>
            </a:r>
          </a:p>
          <a:p>
            <a:r>
              <a:rPr lang="en-US" sz="2400" u="sng" dirty="0" smtClean="0"/>
              <a:t>Definition</a:t>
            </a:r>
            <a:r>
              <a:rPr lang="en-US" sz="2400" dirty="0" smtClean="0"/>
              <a:t> </a:t>
            </a:r>
            <a:r>
              <a:rPr lang="en-US" sz="2400" dirty="0"/>
              <a:t>- </a:t>
            </a:r>
            <a:r>
              <a:rPr lang="en-CA" sz="2400" dirty="0"/>
              <a:t>the Scriptures alone are the </a:t>
            </a:r>
            <a:r>
              <a:rPr lang="en-CA" sz="2400" b="1" dirty="0"/>
              <a:t>ultimate authority </a:t>
            </a:r>
            <a:r>
              <a:rPr lang="en-CA" sz="2400" dirty="0"/>
              <a:t>in the life of the believer and the church. It alone is to be our standard and our </a:t>
            </a:r>
            <a:r>
              <a:rPr lang="en-CA" sz="2400" dirty="0" smtClean="0"/>
              <a:t>foundation.</a:t>
            </a:r>
          </a:p>
          <a:p>
            <a:pPr marL="0" indent="0">
              <a:buNone/>
            </a:pPr>
            <a:r>
              <a:rPr lang="en-CA" sz="2400" dirty="0"/>
              <a:t>"Other sources of authority may have an important role to play. Some are even established by God such as the authority of church elders, the authority of the state, or the authority of parents over children. But Scripture alone is truly ultimate. Therefore, if any of these other authorities depart from Bible teaching, they are to be judged by the Bible and rejected."</a:t>
            </a:r>
            <a:r>
              <a:rPr lang="en-CA" sz="2400" dirty="0" smtClean="0"/>
              <a:t> (James Montgomery </a:t>
            </a:r>
            <a:r>
              <a:rPr lang="en-CA" sz="2400" dirty="0" err="1" smtClean="0"/>
              <a:t>Boice</a:t>
            </a:r>
            <a:r>
              <a:rPr lang="en-CA" sz="2400" dirty="0" smtClean="0"/>
              <a:t>)</a:t>
            </a:r>
            <a:endParaRPr lang="en-CA" sz="2400" dirty="0"/>
          </a:p>
        </p:txBody>
      </p:sp>
    </p:spTree>
    <p:extLst>
      <p:ext uri="{BB962C8B-B14F-4D97-AF65-F5344CB8AC3E}">
        <p14:creationId xmlns:p14="http://schemas.microsoft.com/office/powerpoint/2010/main" val="2296934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i="1" dirty="0" smtClean="0"/>
              <a:t>Sola scriptura</a:t>
            </a:r>
            <a:endParaRPr lang="en-CA" i="1" dirty="0"/>
          </a:p>
        </p:txBody>
      </p:sp>
      <p:sp>
        <p:nvSpPr>
          <p:cNvPr id="5" name="Content Placeholder 4"/>
          <p:cNvSpPr>
            <a:spLocks noGrp="1"/>
          </p:cNvSpPr>
          <p:nvPr>
            <p:ph idx="1"/>
          </p:nvPr>
        </p:nvSpPr>
        <p:spPr>
          <a:xfrm>
            <a:off x="922167" y="1834049"/>
            <a:ext cx="10353762" cy="4636267"/>
          </a:xfrm>
        </p:spPr>
        <p:txBody>
          <a:bodyPr>
            <a:normAutofit fontScale="92500"/>
          </a:bodyPr>
          <a:lstStyle/>
          <a:p>
            <a:pPr marL="36900" indent="0">
              <a:buNone/>
            </a:pPr>
            <a:r>
              <a:rPr lang="en-CA" sz="2600" dirty="0" smtClean="0">
                <a:effectLst/>
              </a:rPr>
              <a:t>The </a:t>
            </a:r>
            <a:r>
              <a:rPr lang="en-CA" sz="2600" dirty="0">
                <a:effectLst/>
              </a:rPr>
              <a:t>whole counsel of God concerning all things necessary for his own glory, man’s salvation, faith and life, is either expressly set down in Scripture, or by good and necessary consequence may be deduced from Scripture: unto which nothing at any time is to be added, whether by new revelations of the Spirit, or traditions of men</a:t>
            </a:r>
            <a:r>
              <a:rPr lang="en-CA" sz="2600" dirty="0" smtClean="0">
                <a:effectLst/>
              </a:rPr>
              <a:t>.</a:t>
            </a:r>
            <a:r>
              <a:rPr lang="en-CA" sz="2600" dirty="0">
                <a:effectLst/>
              </a:rPr>
              <a:t> Nevertheless, we acknowledge the inward illumination of the Spirit of God to be necessary for the saving understanding of such things as are revealed in the Word</a:t>
            </a:r>
            <a:r>
              <a:rPr lang="en-CA" sz="2600" dirty="0" smtClean="0">
                <a:effectLst/>
              </a:rPr>
              <a:t>:</a:t>
            </a:r>
            <a:r>
              <a:rPr lang="en-CA" sz="2600" dirty="0">
                <a:effectLst/>
              </a:rPr>
              <a:t> and that there are some circumstances concerning the worship of God, and government of the church, common to human actions and societies, which are to be ordered by the light of nature, and Christian prudence, according to the general rules of the Word, which are always to be </a:t>
            </a:r>
            <a:r>
              <a:rPr lang="en-CA" sz="2600" dirty="0" smtClean="0">
                <a:effectLst/>
              </a:rPr>
              <a:t>observed.</a:t>
            </a:r>
          </a:p>
          <a:p>
            <a:pPr marL="36900" indent="0" algn="r">
              <a:buNone/>
            </a:pPr>
            <a:r>
              <a:rPr lang="en-US" sz="2400" i="1" dirty="0" smtClean="0">
                <a:effectLst/>
              </a:rPr>
              <a:t>Westminster Confession</a:t>
            </a:r>
            <a:r>
              <a:rPr lang="en-US" sz="2400" dirty="0" smtClean="0">
                <a:effectLst/>
              </a:rPr>
              <a:t>, 1, 6</a:t>
            </a:r>
            <a:endParaRPr lang="en-CA" sz="2400" dirty="0"/>
          </a:p>
        </p:txBody>
      </p:sp>
    </p:spTree>
    <p:extLst>
      <p:ext uri="{BB962C8B-B14F-4D97-AF65-F5344CB8AC3E}">
        <p14:creationId xmlns:p14="http://schemas.microsoft.com/office/powerpoint/2010/main" val="625573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Sola scriptura: Implications</a:t>
            </a:r>
            <a:endParaRPr lang="en-CA" i="1" dirty="0"/>
          </a:p>
        </p:txBody>
      </p:sp>
      <p:sp>
        <p:nvSpPr>
          <p:cNvPr id="3" name="Content Placeholder 2"/>
          <p:cNvSpPr>
            <a:spLocks noGrp="1"/>
          </p:cNvSpPr>
          <p:nvPr>
            <p:ph idx="1"/>
          </p:nvPr>
        </p:nvSpPr>
        <p:spPr/>
        <p:txBody>
          <a:bodyPr>
            <a:normAutofit/>
          </a:bodyPr>
          <a:lstStyle/>
          <a:p>
            <a:pPr marL="36900" indent="0">
              <a:buNone/>
            </a:pPr>
            <a:r>
              <a:rPr lang="en-US" sz="2400" b="1" dirty="0">
                <a:effectLst/>
              </a:rPr>
              <a:t>Implications:</a:t>
            </a:r>
          </a:p>
          <a:p>
            <a:r>
              <a:rPr lang="en-US" sz="2400" dirty="0">
                <a:effectLst/>
              </a:rPr>
              <a:t>Sufficiency - </a:t>
            </a:r>
            <a:r>
              <a:rPr lang="en-CA" sz="2400" dirty="0">
                <a:effectLst/>
              </a:rPr>
              <a:t>The Bible is the only infallible rule of what we are to believe and how we are to live.</a:t>
            </a:r>
          </a:p>
          <a:p>
            <a:r>
              <a:rPr lang="en-CA" sz="2400" dirty="0">
                <a:effectLst/>
              </a:rPr>
              <a:t>Necessity - Scripture is "most necessary" because through it alone comes "that knowledge of God, and of his will, which is necessary unto salvation“</a:t>
            </a:r>
          </a:p>
          <a:p>
            <a:r>
              <a:rPr lang="en-CA" sz="2400" dirty="0" smtClean="0">
                <a:effectLst/>
              </a:rPr>
              <a:t>Inerrancy </a:t>
            </a:r>
            <a:r>
              <a:rPr lang="en-CA" sz="2400" dirty="0">
                <a:effectLst/>
              </a:rPr>
              <a:t>- The Bible is free from error as it sprung from </a:t>
            </a:r>
            <a:r>
              <a:rPr lang="en-CA" sz="2400" dirty="0" smtClean="0">
                <a:effectLst/>
              </a:rPr>
              <a:t>God</a:t>
            </a:r>
            <a:r>
              <a:rPr lang="en-CA" sz="2400" dirty="0">
                <a:effectLst/>
              </a:rPr>
              <a:t>. </a:t>
            </a:r>
          </a:p>
          <a:p>
            <a:r>
              <a:rPr lang="en-US" sz="2400" dirty="0">
                <a:effectLst/>
              </a:rPr>
              <a:t>Clarity – The Bible is clear, though not easy, to understand</a:t>
            </a:r>
            <a:endParaRPr lang="en-CA" sz="2400" dirty="0">
              <a:effectLst/>
            </a:endParaRPr>
          </a:p>
          <a:p>
            <a:pPr marL="36900" indent="0">
              <a:buNone/>
            </a:pPr>
            <a:endParaRPr lang="en-CA" sz="2400" dirty="0"/>
          </a:p>
        </p:txBody>
      </p:sp>
    </p:spTree>
    <p:extLst>
      <p:ext uri="{BB962C8B-B14F-4D97-AF65-F5344CB8AC3E}">
        <p14:creationId xmlns:p14="http://schemas.microsoft.com/office/powerpoint/2010/main" val="41182954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Sola Scriptura</a:t>
            </a:r>
            <a:r>
              <a:rPr lang="en-US" dirty="0" smtClean="0"/>
              <a:t>: Four clarifications</a:t>
            </a:r>
            <a:endParaRPr lang="en-CA"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400" i="1" dirty="0" smtClean="0"/>
              <a:t>Sola scriptura</a:t>
            </a:r>
            <a:r>
              <a:rPr lang="en-US" sz="2400" dirty="0" smtClean="0"/>
              <a:t> is not the same as </a:t>
            </a:r>
            <a:r>
              <a:rPr lang="en-US" sz="2400" i="1" dirty="0" smtClean="0"/>
              <a:t>solo scriptura</a:t>
            </a:r>
          </a:p>
          <a:p>
            <a:pPr marL="0" indent="0">
              <a:buNone/>
            </a:pPr>
            <a:r>
              <a:rPr lang="en-CA" sz="2400" dirty="0" smtClean="0"/>
              <a:t>“… some </a:t>
            </a:r>
            <a:r>
              <a:rPr lang="en-CA" sz="2400" dirty="0"/>
              <a:t>have used sola Scriptura as a justification for a “me, God, and the Bible” type of individualism, where the church bears no real authority and the history of the church is not considered when interpreting and applying Scripture. Thus, many churches today are almost ahistorical—cut off entirely from the rich traditions, creeds, and confessions of the church. </a:t>
            </a:r>
            <a:r>
              <a:rPr lang="en-CA" sz="2400" dirty="0" smtClean="0"/>
              <a:t>. . The Reformers would not have recognized such a distortion as their doctrine of sola Scriptura. (Michael Kruger)</a:t>
            </a:r>
            <a:endParaRPr lang="en-US" sz="2400" dirty="0" smtClean="0"/>
          </a:p>
          <a:p>
            <a:pPr marL="457200" indent="-457200">
              <a:buFont typeface="+mj-lt"/>
              <a:buAutoNum type="arabicPeriod"/>
            </a:pPr>
            <a:endParaRPr lang="en-US" sz="2400" i="1" dirty="0"/>
          </a:p>
          <a:p>
            <a:pPr marL="457200" indent="-457200">
              <a:buFont typeface="+mj-lt"/>
              <a:buAutoNum type="arabicPeriod"/>
            </a:pPr>
            <a:endParaRPr lang="en-CA" sz="2400" i="1" dirty="0"/>
          </a:p>
        </p:txBody>
      </p:sp>
    </p:spTree>
    <p:extLst>
      <p:ext uri="{BB962C8B-B14F-4D97-AF65-F5344CB8AC3E}">
        <p14:creationId xmlns:p14="http://schemas.microsoft.com/office/powerpoint/2010/main" val="252266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Correcting False stereotypes</a:t>
            </a:r>
            <a:endParaRPr lang="en-CA" dirty="0"/>
          </a:p>
        </p:txBody>
      </p:sp>
      <p:sp>
        <p:nvSpPr>
          <p:cNvPr id="3" name="Content Placeholder 2"/>
          <p:cNvSpPr>
            <a:spLocks noGrp="1"/>
          </p:cNvSpPr>
          <p:nvPr>
            <p:ph idx="1"/>
          </p:nvPr>
        </p:nvSpPr>
        <p:spPr>
          <a:xfrm>
            <a:off x="922167" y="2283600"/>
            <a:ext cx="10353762" cy="4058751"/>
          </a:xfrm>
        </p:spPr>
        <p:txBody>
          <a:bodyPr>
            <a:normAutofit/>
          </a:bodyPr>
          <a:lstStyle/>
          <a:p>
            <a:r>
              <a:rPr lang="en-US" sz="2400" dirty="0" smtClean="0"/>
              <a:t>Reformed theology is </a:t>
            </a:r>
            <a:r>
              <a:rPr lang="en-US" sz="2400" b="1" dirty="0" smtClean="0"/>
              <a:t>NOT</a:t>
            </a:r>
            <a:r>
              <a:rPr lang="en-US" sz="2400" dirty="0" smtClean="0"/>
              <a:t> an innovation; it is an ancient faith</a:t>
            </a:r>
          </a:p>
          <a:p>
            <a:r>
              <a:rPr lang="en-US" sz="2400" dirty="0" smtClean="0"/>
              <a:t>Reformed theology is </a:t>
            </a:r>
            <a:r>
              <a:rPr lang="en-US" sz="2400" b="1" dirty="0" smtClean="0"/>
              <a:t>NOT</a:t>
            </a:r>
            <a:r>
              <a:rPr lang="en-US" sz="2400" dirty="0" smtClean="0"/>
              <a:t> a cult; it is thoroughly orthodox</a:t>
            </a:r>
          </a:p>
          <a:p>
            <a:r>
              <a:rPr lang="en-US" sz="2400" dirty="0" smtClean="0"/>
              <a:t>Reformed theology is </a:t>
            </a:r>
            <a:r>
              <a:rPr lang="en-US" sz="2400" b="1" dirty="0" smtClean="0"/>
              <a:t>NOT</a:t>
            </a:r>
            <a:r>
              <a:rPr lang="en-US" sz="2400" dirty="0" smtClean="0"/>
              <a:t> proof-texting; it is thoroughly biblical</a:t>
            </a:r>
          </a:p>
          <a:p>
            <a:r>
              <a:rPr lang="en-US" sz="2400" dirty="0" smtClean="0"/>
              <a:t>Reformed theology is </a:t>
            </a:r>
            <a:r>
              <a:rPr lang="en-US" sz="2400" b="1" dirty="0" smtClean="0"/>
              <a:t>NOT</a:t>
            </a:r>
            <a:r>
              <a:rPr lang="en-US" sz="2400" dirty="0" smtClean="0"/>
              <a:t> Calvinism; it is much broader and deeper</a:t>
            </a:r>
          </a:p>
          <a:p>
            <a:r>
              <a:rPr lang="en-US" sz="2400" dirty="0" smtClean="0"/>
              <a:t>Reformed theology is </a:t>
            </a:r>
            <a:r>
              <a:rPr lang="en-US" sz="2400" b="1" dirty="0" smtClean="0"/>
              <a:t>NOT</a:t>
            </a:r>
            <a:r>
              <a:rPr lang="en-US" sz="2400" dirty="0" smtClean="0"/>
              <a:t> only about election / predestination or God’s sovereignty; it is much richer</a:t>
            </a:r>
          </a:p>
          <a:p>
            <a:r>
              <a:rPr lang="en-US" sz="2400" dirty="0" smtClean="0"/>
              <a:t>Reformed theology is </a:t>
            </a:r>
            <a:r>
              <a:rPr lang="en-US" sz="2400" b="1" dirty="0" smtClean="0"/>
              <a:t>NOT</a:t>
            </a:r>
            <a:r>
              <a:rPr lang="en-US" sz="2400" dirty="0" smtClean="0"/>
              <a:t> a denomination; it is a greater category than ecclesiology</a:t>
            </a:r>
          </a:p>
          <a:p>
            <a:endParaRPr lang="en-CA" dirty="0"/>
          </a:p>
        </p:txBody>
      </p:sp>
    </p:spTree>
    <p:extLst>
      <p:ext uri="{BB962C8B-B14F-4D97-AF65-F5344CB8AC3E}">
        <p14:creationId xmlns:p14="http://schemas.microsoft.com/office/powerpoint/2010/main" val="2749540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Sola Scriptura</a:t>
            </a:r>
            <a:r>
              <a:rPr lang="en-US" dirty="0"/>
              <a:t>: </a:t>
            </a:r>
            <a:r>
              <a:rPr lang="en-US" dirty="0" smtClean="0"/>
              <a:t>Four </a:t>
            </a:r>
            <a:r>
              <a:rPr lang="en-US" dirty="0"/>
              <a:t>clarifications</a:t>
            </a:r>
            <a:endParaRPr lang="en-CA" dirty="0"/>
          </a:p>
        </p:txBody>
      </p:sp>
      <p:sp>
        <p:nvSpPr>
          <p:cNvPr id="3" name="Content Placeholder 2"/>
          <p:cNvSpPr>
            <a:spLocks noGrp="1"/>
          </p:cNvSpPr>
          <p:nvPr>
            <p:ph idx="1"/>
          </p:nvPr>
        </p:nvSpPr>
        <p:spPr/>
        <p:txBody>
          <a:bodyPr>
            <a:normAutofit/>
          </a:bodyPr>
          <a:lstStyle/>
          <a:p>
            <a:pPr marL="457200" indent="-457200">
              <a:buFont typeface="+mj-lt"/>
              <a:buAutoNum type="arabicPeriod" startAt="2"/>
            </a:pPr>
            <a:r>
              <a:rPr lang="en-US" sz="2400" dirty="0" smtClean="0"/>
              <a:t>How does </a:t>
            </a:r>
            <a:r>
              <a:rPr lang="en-US" sz="2400" i="1" dirty="0" smtClean="0"/>
              <a:t>sola scriptura</a:t>
            </a:r>
            <a:r>
              <a:rPr lang="en-US" sz="2400" dirty="0" smtClean="0"/>
              <a:t> deal with tradition?</a:t>
            </a:r>
          </a:p>
          <a:p>
            <a:pPr marL="0" indent="0">
              <a:buNone/>
            </a:pPr>
            <a:r>
              <a:rPr lang="en-CA" sz="2400" dirty="0"/>
              <a:t>“To summarize the Reformation doctrine of sola Scriptura, or the Reformation doctrine of the relation between Scripture and tradition, we may say that Scripture is to be understood as the sole source of divine revelation; it is the only inspired, infallible, final, and authoritative norm of faith and practice. It is to be interpreted in and by the church; and it is to be interpreted within the hermeneutical context of the rule of faith.” </a:t>
            </a:r>
            <a:r>
              <a:rPr lang="en-CA" sz="2400" dirty="0" smtClean="0"/>
              <a:t>(Keith </a:t>
            </a:r>
            <a:r>
              <a:rPr lang="en-CA" sz="2400" dirty="0" err="1" smtClean="0"/>
              <a:t>Mathison</a:t>
            </a:r>
            <a:r>
              <a:rPr lang="en-CA" sz="2400" dirty="0"/>
              <a:t>)</a:t>
            </a:r>
          </a:p>
        </p:txBody>
      </p:sp>
    </p:spTree>
    <p:extLst>
      <p:ext uri="{BB962C8B-B14F-4D97-AF65-F5344CB8AC3E}">
        <p14:creationId xmlns:p14="http://schemas.microsoft.com/office/powerpoint/2010/main" val="3492530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Sola Scriptura</a:t>
            </a:r>
            <a:r>
              <a:rPr lang="en-US" dirty="0"/>
              <a:t>: </a:t>
            </a:r>
            <a:r>
              <a:rPr lang="en-US" dirty="0" smtClean="0"/>
              <a:t>Four </a:t>
            </a:r>
            <a:r>
              <a:rPr lang="en-US" dirty="0"/>
              <a:t>clarifications</a:t>
            </a:r>
            <a:endParaRPr lang="en-CA" dirty="0"/>
          </a:p>
        </p:txBody>
      </p:sp>
      <p:sp>
        <p:nvSpPr>
          <p:cNvPr id="3" name="Content Placeholder 2"/>
          <p:cNvSpPr>
            <a:spLocks noGrp="1"/>
          </p:cNvSpPr>
          <p:nvPr>
            <p:ph idx="1"/>
          </p:nvPr>
        </p:nvSpPr>
        <p:spPr/>
        <p:txBody>
          <a:bodyPr>
            <a:normAutofit/>
          </a:bodyPr>
          <a:lstStyle/>
          <a:p>
            <a:pPr marL="457200" indent="-457200">
              <a:buFont typeface="+mj-lt"/>
              <a:buAutoNum type="arabicPeriod" startAt="3"/>
            </a:pPr>
            <a:r>
              <a:rPr lang="en-US" sz="2400" dirty="0" smtClean="0"/>
              <a:t>Does God still speak alongside Scripture?</a:t>
            </a:r>
          </a:p>
          <a:p>
            <a:pPr marL="0" indent="0">
              <a:buNone/>
            </a:pPr>
            <a:r>
              <a:rPr lang="en-CA" sz="2400" dirty="0"/>
              <a:t>In </a:t>
            </a:r>
            <a:r>
              <a:rPr lang="en-CA" sz="2400" dirty="0" smtClean="0"/>
              <a:t>essence this </a:t>
            </a:r>
            <a:r>
              <a:rPr lang="en-CA" sz="2400" dirty="0"/>
              <a:t>perspective is no different than the Catholic understanding of authority. But instead of tradition and Scripture being held as equal levels of authority, Scripture and the ‘speaking of God to me’ are equal levels of authority. </a:t>
            </a:r>
            <a:endParaRPr lang="en-US" sz="2400" dirty="0" smtClean="0"/>
          </a:p>
          <a:p>
            <a:pPr marL="457200" indent="-457200">
              <a:buFont typeface="+mj-lt"/>
              <a:buAutoNum type="arabicPeriod" startAt="3"/>
            </a:pPr>
            <a:r>
              <a:rPr lang="en-US" sz="2400" dirty="0" smtClean="0"/>
              <a:t>What about different interpretations? Doesn’t that destroy </a:t>
            </a:r>
            <a:r>
              <a:rPr lang="en-US" sz="2400" i="1" dirty="0" smtClean="0"/>
              <a:t>sola scriptura</a:t>
            </a:r>
            <a:r>
              <a:rPr lang="en-US" sz="2400" dirty="0" smtClean="0"/>
              <a:t>?</a:t>
            </a:r>
          </a:p>
          <a:p>
            <a:pPr marL="0" indent="0">
              <a:buNone/>
            </a:pPr>
            <a:r>
              <a:rPr lang="en-CA" sz="2400" dirty="0"/>
              <a:t>The Reformers believed that the corrective to multiple interpretations is to investigate the history of interpretation. </a:t>
            </a:r>
          </a:p>
        </p:txBody>
      </p:sp>
    </p:spTree>
    <p:extLst>
      <p:ext uri="{BB962C8B-B14F-4D97-AF65-F5344CB8AC3E}">
        <p14:creationId xmlns:p14="http://schemas.microsoft.com/office/powerpoint/2010/main" val="466273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The </a:t>
            </a:r>
            <a:r>
              <a:rPr lang="en-US" dirty="0"/>
              <a:t>S</a:t>
            </a:r>
            <a:r>
              <a:rPr lang="en-US" dirty="0" smtClean="0"/>
              <a:t>upremacy of God in ALL </a:t>
            </a:r>
            <a:r>
              <a:rPr lang="en-US" dirty="0"/>
              <a:t>T</a:t>
            </a:r>
            <a:r>
              <a:rPr lang="en-US" dirty="0" smtClean="0"/>
              <a:t>hings</a:t>
            </a:r>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111997965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Supremacy of God in All things</a:t>
            </a:r>
            <a:endParaRPr lang="en-CA" dirty="0"/>
          </a:p>
        </p:txBody>
      </p:sp>
      <p:sp>
        <p:nvSpPr>
          <p:cNvPr id="3" name="Content Placeholder 2"/>
          <p:cNvSpPr>
            <a:spLocks noGrp="1"/>
          </p:cNvSpPr>
          <p:nvPr>
            <p:ph idx="1"/>
          </p:nvPr>
        </p:nvSpPr>
        <p:spPr/>
        <p:txBody>
          <a:bodyPr>
            <a:normAutofit fontScale="92500"/>
          </a:bodyPr>
          <a:lstStyle/>
          <a:p>
            <a:pPr marL="0" indent="0">
              <a:buNone/>
            </a:pPr>
            <a:r>
              <a:rPr lang="en-CA" sz="2400" dirty="0"/>
              <a:t>God has all life, glory, goodness, and blessedness in and of </a:t>
            </a:r>
            <a:r>
              <a:rPr lang="en-CA" sz="2400" dirty="0" smtClean="0"/>
              <a:t>himself. </a:t>
            </a:r>
            <a:r>
              <a:rPr lang="en-CA" sz="2400" dirty="0"/>
              <a:t>He alone is all-sufficient in and unto himself, nor does he need any of his creations or derive any glory from them. Rather, he manifests his own glory in, by, unto, and on </a:t>
            </a:r>
            <a:r>
              <a:rPr lang="en-CA" sz="2400" dirty="0" smtClean="0"/>
              <a:t>them. </a:t>
            </a:r>
            <a:r>
              <a:rPr lang="en-CA" sz="2400" dirty="0"/>
              <a:t>He is the only source of all being, by whom, through whom, and to whom everything </a:t>
            </a:r>
            <a:r>
              <a:rPr lang="en-CA" sz="2400" dirty="0" smtClean="0"/>
              <a:t>exists. </a:t>
            </a:r>
            <a:r>
              <a:rPr lang="en-CA" sz="2400" dirty="0"/>
              <a:t>He has completely sovereign dominion over all things and does with, to, or for them whatever he </a:t>
            </a:r>
            <a:r>
              <a:rPr lang="en-CA" sz="2400" dirty="0" smtClean="0"/>
              <a:t>pleases. </a:t>
            </a:r>
            <a:r>
              <a:rPr lang="en-CA" sz="2400" dirty="0"/>
              <a:t>Everything is revealed and completely open to </a:t>
            </a:r>
            <a:r>
              <a:rPr lang="en-CA" sz="2400" dirty="0" smtClean="0"/>
              <a:t>him. His </a:t>
            </a:r>
            <a:r>
              <a:rPr lang="en-CA" sz="2400" dirty="0"/>
              <a:t>knowledge is infinite, infallible, and does not depend on any created </a:t>
            </a:r>
            <a:r>
              <a:rPr lang="en-CA" sz="2400" dirty="0" smtClean="0"/>
              <a:t>being, </a:t>
            </a:r>
            <a:r>
              <a:rPr lang="en-CA" sz="2400" dirty="0"/>
              <a:t>so that to him nothing is conditional or </a:t>
            </a:r>
            <a:r>
              <a:rPr lang="en-CA" sz="2400" dirty="0" smtClean="0"/>
              <a:t>uncertain. </a:t>
            </a:r>
            <a:r>
              <a:rPr lang="en-CA" sz="2400" dirty="0"/>
              <a:t>He is completely holy in all his purposes, works, and </a:t>
            </a:r>
            <a:r>
              <a:rPr lang="en-CA" sz="2400" dirty="0" smtClean="0"/>
              <a:t>commands. </a:t>
            </a:r>
            <a:r>
              <a:rPr lang="en-CA" sz="2400" dirty="0"/>
              <a:t>To him is due whatever worship, service, or obedience he is pleased to require from angels, human beings, and all other </a:t>
            </a:r>
            <a:r>
              <a:rPr lang="en-CA" sz="2400" dirty="0" smtClean="0"/>
              <a:t>creatures.</a:t>
            </a:r>
          </a:p>
          <a:p>
            <a:pPr marL="0" indent="0" algn="r">
              <a:buNone/>
            </a:pPr>
            <a:r>
              <a:rPr lang="en-US" sz="2400" dirty="0" smtClean="0"/>
              <a:t>Westminster Confession, 2, 2</a:t>
            </a:r>
            <a:endParaRPr lang="en-CA" sz="2400" dirty="0"/>
          </a:p>
        </p:txBody>
      </p:sp>
    </p:spTree>
    <p:extLst>
      <p:ext uri="{BB962C8B-B14F-4D97-AF65-F5344CB8AC3E}">
        <p14:creationId xmlns:p14="http://schemas.microsoft.com/office/powerpoint/2010/main" val="12870860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do we mean by supremacy?</a:t>
            </a:r>
            <a:endParaRPr lang="en-CA" dirty="0"/>
          </a:p>
        </p:txBody>
      </p:sp>
      <p:sp>
        <p:nvSpPr>
          <p:cNvPr id="5" name="Content Placeholder 4"/>
          <p:cNvSpPr>
            <a:spLocks noGrp="1"/>
          </p:cNvSpPr>
          <p:nvPr>
            <p:ph idx="1"/>
          </p:nvPr>
        </p:nvSpPr>
        <p:spPr>
          <a:xfrm>
            <a:off x="913795" y="1949996"/>
            <a:ext cx="10363826" cy="4115351"/>
          </a:xfrm>
        </p:spPr>
        <p:txBody>
          <a:bodyPr>
            <a:normAutofit fontScale="92500" lnSpcReduction="10000"/>
          </a:bodyPr>
          <a:lstStyle/>
          <a:p>
            <a:pPr marL="0" indent="0">
              <a:buNone/>
            </a:pPr>
            <a:r>
              <a:rPr lang="en-US" sz="2600" dirty="0" smtClean="0">
                <a:effectLst/>
              </a:rPr>
              <a:t>“Yours, O LORD, is the greatness and the power and the glory and the victory and the majesty, for all that is in the heavens and in the earth is yours. Yours is the kingdom, O LORD, and you are exalted above all. Both riches and honor come from you, and you rule over all. In your hand are power and might, and in your hand it is to make great and to give strength to all”</a:t>
            </a:r>
          </a:p>
          <a:p>
            <a:pPr marL="0" indent="0" algn="r">
              <a:buNone/>
            </a:pPr>
            <a:r>
              <a:rPr lang="en-US" sz="2600" dirty="0" smtClean="0">
                <a:effectLst/>
              </a:rPr>
              <a:t>1 Chronicles 29:11-12</a:t>
            </a:r>
            <a:endParaRPr lang="en-CA" sz="2600" dirty="0" smtClean="0">
              <a:effectLst/>
            </a:endParaRPr>
          </a:p>
          <a:p>
            <a:pPr marL="0" indent="0" algn="ctr">
              <a:buNone/>
            </a:pPr>
            <a:endParaRPr lang="en-CA" sz="2600" dirty="0">
              <a:effectLst/>
            </a:endParaRPr>
          </a:p>
          <a:p>
            <a:pPr marL="0" indent="0">
              <a:buNone/>
            </a:pPr>
            <a:r>
              <a:rPr lang="en-CA" sz="2600" dirty="0" smtClean="0">
                <a:effectLst/>
              </a:rPr>
              <a:t>The </a:t>
            </a:r>
            <a:r>
              <a:rPr lang="en-CA" sz="2600" dirty="0">
                <a:effectLst/>
              </a:rPr>
              <a:t>sovereignty of God is his absolute, independent right of disposing of all creatures according to his own pleasure</a:t>
            </a:r>
            <a:r>
              <a:rPr lang="en-CA" sz="2600" dirty="0" smtClean="0">
                <a:effectLst/>
              </a:rPr>
              <a:t>.</a:t>
            </a:r>
          </a:p>
          <a:p>
            <a:pPr marL="0" indent="0" algn="r">
              <a:buNone/>
            </a:pPr>
            <a:r>
              <a:rPr lang="en-US" sz="2600" dirty="0" smtClean="0">
                <a:effectLst/>
              </a:rPr>
              <a:t>Jonathan Edwards</a:t>
            </a:r>
            <a:endParaRPr lang="en-CA" sz="2600" dirty="0" smtClean="0">
              <a:effectLst/>
            </a:endParaRPr>
          </a:p>
          <a:p>
            <a:endParaRPr lang="en-CA" sz="2600" dirty="0" smtClean="0"/>
          </a:p>
        </p:txBody>
      </p:sp>
    </p:spTree>
    <p:extLst>
      <p:ext uri="{BB962C8B-B14F-4D97-AF65-F5344CB8AC3E}">
        <p14:creationId xmlns:p14="http://schemas.microsoft.com/office/powerpoint/2010/main" val="2351267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1000"/>
                                        <p:tgtEl>
                                          <p:spTgt spid="5">
                                            <p:txEl>
                                              <p:pRg st="3" end="3"/>
                                            </p:txEl>
                                          </p:spTgt>
                                        </p:tgtEl>
                                      </p:cBhvr>
                                    </p:animEffect>
                                    <p:anim calcmode="lin" valueType="num">
                                      <p:cBhvr>
                                        <p:cTn id="20"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fade">
                                      <p:cBhvr>
                                        <p:cTn id="24" dur="1000"/>
                                        <p:tgtEl>
                                          <p:spTgt spid="5">
                                            <p:txEl>
                                              <p:pRg st="4" end="4"/>
                                            </p:txEl>
                                          </p:spTgt>
                                        </p:tgtEl>
                                      </p:cBhvr>
                                    </p:animEffect>
                                    <p:anim calcmode="lin" valueType="num">
                                      <p:cBhvr>
                                        <p:cTn id="2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supremacy of God in ALL things</a:t>
            </a:r>
            <a:endParaRPr lang="en-CA" dirty="0"/>
          </a:p>
        </p:txBody>
      </p:sp>
      <p:sp>
        <p:nvSpPr>
          <p:cNvPr id="3" name="Content Placeholder 2"/>
          <p:cNvSpPr>
            <a:spLocks noGrp="1"/>
          </p:cNvSpPr>
          <p:nvPr>
            <p:ph idx="1"/>
          </p:nvPr>
        </p:nvSpPr>
        <p:spPr/>
        <p:txBody>
          <a:bodyPr>
            <a:normAutofit fontScale="85000" lnSpcReduction="20000"/>
          </a:bodyPr>
          <a:lstStyle/>
          <a:p>
            <a:pPr marL="36900" indent="0">
              <a:buNone/>
            </a:pPr>
            <a:r>
              <a:rPr lang="en-CA" sz="2800" dirty="0"/>
              <a:t>This means:</a:t>
            </a:r>
          </a:p>
          <a:p>
            <a:r>
              <a:rPr lang="en-CA" sz="2800" dirty="0"/>
              <a:t>God is under no external constraints of any kind as he relates to his creation</a:t>
            </a:r>
          </a:p>
          <a:p>
            <a:r>
              <a:rPr lang="en-CA" sz="2800" dirty="0"/>
              <a:t>The only constraints he is under are his nature and will</a:t>
            </a:r>
          </a:p>
          <a:p>
            <a:r>
              <a:rPr lang="en-CA" sz="2800" dirty="0"/>
              <a:t>God’s sovereignty applies to </a:t>
            </a:r>
            <a:r>
              <a:rPr lang="en-CA" sz="2800" b="1" dirty="0"/>
              <a:t>all</a:t>
            </a:r>
            <a:r>
              <a:rPr lang="en-CA" sz="2800" dirty="0"/>
              <a:t> things – including salvation</a:t>
            </a:r>
            <a:endParaRPr lang="en-CA" sz="2600" dirty="0" smtClean="0">
              <a:effectLst/>
            </a:endParaRPr>
          </a:p>
          <a:p>
            <a:pPr marL="36900" indent="0">
              <a:buNone/>
            </a:pPr>
            <a:endParaRPr lang="en-CA" sz="2400" dirty="0" smtClean="0">
              <a:effectLst/>
            </a:endParaRPr>
          </a:p>
          <a:p>
            <a:pPr marL="36900" indent="0">
              <a:buNone/>
            </a:pPr>
            <a:r>
              <a:rPr lang="en-CA" sz="2800" dirty="0" smtClean="0">
                <a:effectLst/>
              </a:rPr>
              <a:t>God </a:t>
            </a:r>
            <a:r>
              <a:rPr lang="en-CA" sz="2800" dirty="0">
                <a:effectLst/>
              </a:rPr>
              <a:t>is the creator and therefore the owner, possessor, and Lord of all things, apart from him there is no existence or ownership. He alone has absolute authority. Always and everywhere his will decides. . . That will is the final ground of all things, of their being, and of their being as they are. </a:t>
            </a:r>
            <a:endParaRPr lang="en-CA" sz="2800" dirty="0" smtClean="0">
              <a:effectLst/>
            </a:endParaRPr>
          </a:p>
          <a:p>
            <a:pPr marL="36900" indent="0" algn="r">
              <a:buNone/>
            </a:pPr>
            <a:r>
              <a:rPr lang="en-CA" sz="2800" dirty="0" smtClean="0">
                <a:effectLst/>
              </a:rPr>
              <a:t>Herman Bavinck, </a:t>
            </a:r>
            <a:r>
              <a:rPr lang="en-CA" sz="2800" i="1" dirty="0" smtClean="0">
                <a:effectLst/>
              </a:rPr>
              <a:t>Reformed </a:t>
            </a:r>
            <a:r>
              <a:rPr lang="en-CA" sz="2800" i="1" dirty="0" err="1">
                <a:effectLst/>
              </a:rPr>
              <a:t>Dogmatics</a:t>
            </a:r>
            <a:r>
              <a:rPr lang="en-CA" sz="2800" i="1" dirty="0">
                <a:effectLst/>
              </a:rPr>
              <a:t>: God and </a:t>
            </a:r>
            <a:r>
              <a:rPr lang="en-CA" sz="2800" i="1" dirty="0" smtClean="0">
                <a:effectLst/>
              </a:rPr>
              <a:t>Creation</a:t>
            </a:r>
            <a:endParaRPr lang="en-CA" sz="2800" dirty="0"/>
          </a:p>
        </p:txBody>
      </p:sp>
    </p:spTree>
    <p:extLst>
      <p:ext uri="{BB962C8B-B14F-4D97-AF65-F5344CB8AC3E}">
        <p14:creationId xmlns:p14="http://schemas.microsoft.com/office/powerpoint/2010/main" val="2772989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all agree…</a:t>
            </a:r>
            <a:endParaRPr lang="en-CA" dirty="0"/>
          </a:p>
        </p:txBody>
      </p:sp>
      <p:sp>
        <p:nvSpPr>
          <p:cNvPr id="4" name="Content Placeholder 3"/>
          <p:cNvSpPr>
            <a:spLocks noGrp="1"/>
          </p:cNvSpPr>
          <p:nvPr>
            <p:ph sz="half" idx="1"/>
          </p:nvPr>
        </p:nvSpPr>
        <p:spPr>
          <a:xfrm>
            <a:off x="913795" y="1732448"/>
            <a:ext cx="5060497" cy="4716478"/>
          </a:xfrm>
        </p:spPr>
        <p:txBody>
          <a:bodyPr>
            <a:normAutofit fontScale="92500" lnSpcReduction="10000"/>
          </a:bodyPr>
          <a:lstStyle/>
          <a:p>
            <a:pPr marL="36900" indent="0">
              <a:buNone/>
            </a:pPr>
            <a:r>
              <a:rPr lang="en-US" sz="2400" b="1" dirty="0" err="1" smtClean="0"/>
              <a:t>Arminians</a:t>
            </a:r>
            <a:r>
              <a:rPr lang="en-US" sz="2400" b="1" dirty="0" smtClean="0"/>
              <a:t>:</a:t>
            </a:r>
          </a:p>
          <a:p>
            <a:r>
              <a:rPr lang="en-US" sz="2400" dirty="0" smtClean="0"/>
              <a:t>The issue is NOT </a:t>
            </a:r>
            <a:r>
              <a:rPr lang="en-US" sz="2400" i="1" dirty="0" smtClean="0"/>
              <a:t>that</a:t>
            </a:r>
            <a:r>
              <a:rPr lang="en-US" sz="2400" dirty="0" smtClean="0"/>
              <a:t> God is in control, but </a:t>
            </a:r>
            <a:r>
              <a:rPr lang="en-US" sz="2400" i="1" dirty="0" smtClean="0"/>
              <a:t>how</a:t>
            </a:r>
            <a:r>
              <a:rPr lang="en-US" sz="2400" dirty="0" smtClean="0"/>
              <a:t> he exercises that control. (General vs. specific sovereignty)</a:t>
            </a:r>
          </a:p>
          <a:p>
            <a:r>
              <a:rPr lang="en-US" sz="2400" dirty="0" smtClean="0"/>
              <a:t>God is in control of his directives; beyond that his control is (merely) permissive but not determinative.</a:t>
            </a:r>
          </a:p>
          <a:p>
            <a:r>
              <a:rPr lang="en-US" sz="2400" dirty="0" smtClean="0"/>
              <a:t>“God may and no doubt sometimes does bring about some event by placing people in circumstances where he knows what they will freely do because he needs them to do that for his plan to be fulfilled.” (Olson)</a:t>
            </a: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752431" y="2193925"/>
            <a:ext cx="3978275" cy="3978275"/>
          </a:xfrm>
        </p:spPr>
      </p:pic>
    </p:spTree>
    <p:extLst>
      <p:ext uri="{BB962C8B-B14F-4D97-AF65-F5344CB8AC3E}">
        <p14:creationId xmlns:p14="http://schemas.microsoft.com/office/powerpoint/2010/main" val="4286052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All Agree…</a:t>
            </a:r>
            <a:endParaRPr lang="en-CA" dirty="0"/>
          </a:p>
        </p:txBody>
      </p:sp>
      <p:sp>
        <p:nvSpPr>
          <p:cNvPr id="3" name="Content Placeholder 2"/>
          <p:cNvSpPr>
            <a:spLocks noGrp="1"/>
          </p:cNvSpPr>
          <p:nvPr>
            <p:ph idx="1"/>
          </p:nvPr>
        </p:nvSpPr>
        <p:spPr/>
        <p:txBody>
          <a:bodyPr>
            <a:normAutofit/>
          </a:bodyPr>
          <a:lstStyle/>
          <a:p>
            <a:pPr marL="36900" indent="0">
              <a:buNone/>
            </a:pPr>
            <a:r>
              <a:rPr lang="en-US" sz="2400" dirty="0" smtClean="0"/>
              <a:t>Arminian theologian Roger Olson articulates what he calls “a relational view of God’s sovereignty”:</a:t>
            </a:r>
          </a:p>
          <a:p>
            <a:pPr marL="36900" indent="0">
              <a:buNone/>
            </a:pPr>
            <a:endParaRPr lang="en-US" sz="2400" dirty="0" smtClean="0"/>
          </a:p>
          <a:p>
            <a:pPr marL="36900" indent="0">
              <a:buNone/>
            </a:pPr>
            <a:r>
              <a:rPr lang="en-CA" sz="2400" dirty="0" smtClean="0">
                <a:effectLst/>
              </a:rPr>
              <a:t>“a </a:t>
            </a:r>
            <a:r>
              <a:rPr lang="en-CA" sz="2400" dirty="0">
                <a:effectLst/>
              </a:rPr>
              <a:t>relational view of God’s sovereignty is one that regards God’s will as settled in terms of the intentions of his character but open and flexible in terms of the ways in which he acts because he allows himself to be acted upon. Only such a view of God’s sovereignty does justice to the whole of the biblical drama, to God as personal, to human persons as responsible actors and potential partners with God in God’s mission</a:t>
            </a:r>
            <a:r>
              <a:rPr lang="en-CA" sz="2400" dirty="0" smtClean="0">
                <a:effectLst/>
              </a:rPr>
              <a:t>.”</a:t>
            </a:r>
            <a:endParaRPr lang="en-CA" sz="2400" dirty="0"/>
          </a:p>
        </p:txBody>
      </p:sp>
    </p:spTree>
    <p:extLst>
      <p:ext uri="{BB962C8B-B14F-4D97-AF65-F5344CB8AC3E}">
        <p14:creationId xmlns:p14="http://schemas.microsoft.com/office/powerpoint/2010/main" val="16459928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Supremacy of God in Salvation</a:t>
            </a:r>
            <a:endParaRPr lang="en-CA" dirty="0"/>
          </a:p>
        </p:txBody>
      </p:sp>
      <p:sp>
        <p:nvSpPr>
          <p:cNvPr id="3" name="Content Placeholder 2"/>
          <p:cNvSpPr>
            <a:spLocks noGrp="1"/>
          </p:cNvSpPr>
          <p:nvPr>
            <p:ph idx="1"/>
          </p:nvPr>
        </p:nvSpPr>
        <p:spPr/>
        <p:txBody>
          <a:bodyPr>
            <a:normAutofit/>
          </a:bodyPr>
          <a:lstStyle/>
          <a:p>
            <a:r>
              <a:rPr lang="en-CA" sz="2400" dirty="0" smtClean="0"/>
              <a:t>Edwards – “</a:t>
            </a:r>
            <a:r>
              <a:rPr lang="en-CA" sz="2400" dirty="0" smtClean="0">
                <a:effectLst/>
              </a:rPr>
              <a:t>it </a:t>
            </a:r>
            <a:r>
              <a:rPr lang="en-CA" sz="2400" dirty="0">
                <a:effectLst/>
              </a:rPr>
              <a:t>[God’s Sovereignty] implies that God can either bestow salvation on any of the children of men, or refuse it, without any prejudice to the glory of any of his attributes, except where he has been pleased to declare, that he will or will not bestow it</a:t>
            </a:r>
            <a:r>
              <a:rPr lang="en-CA" sz="2400" dirty="0" smtClean="0">
                <a:effectLst/>
              </a:rPr>
              <a:t>.”</a:t>
            </a:r>
          </a:p>
          <a:p>
            <a:r>
              <a:rPr lang="en-CA" sz="2400" dirty="0" smtClean="0">
                <a:effectLst/>
              </a:rPr>
              <a:t>Three key texts in relating Gods supremacy in all things to salvation:</a:t>
            </a:r>
          </a:p>
          <a:p>
            <a:pPr lvl="1"/>
            <a:r>
              <a:rPr lang="en-CA" sz="2400" dirty="0" smtClean="0">
                <a:effectLst/>
              </a:rPr>
              <a:t>Ephesians 1</a:t>
            </a:r>
          </a:p>
          <a:p>
            <a:pPr lvl="1"/>
            <a:r>
              <a:rPr lang="en-CA" sz="2400" dirty="0" smtClean="0">
                <a:effectLst/>
              </a:rPr>
              <a:t>Romans 9</a:t>
            </a:r>
          </a:p>
          <a:p>
            <a:pPr lvl="1"/>
            <a:r>
              <a:rPr lang="en-CA" sz="2400" dirty="0" smtClean="0">
                <a:effectLst/>
              </a:rPr>
              <a:t>John 6</a:t>
            </a:r>
            <a:r>
              <a:rPr lang="en-CA" dirty="0"/>
              <a:t/>
            </a:r>
            <a:br>
              <a:rPr lang="en-CA" dirty="0"/>
            </a:br>
            <a:endParaRPr lang="en-CA" dirty="0"/>
          </a:p>
          <a:p>
            <a:endParaRPr lang="en-CA" dirty="0"/>
          </a:p>
        </p:txBody>
      </p:sp>
    </p:spTree>
    <p:extLst>
      <p:ext uri="{BB962C8B-B14F-4D97-AF65-F5344CB8AC3E}">
        <p14:creationId xmlns:p14="http://schemas.microsoft.com/office/powerpoint/2010/main" val="2509448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Doctrines of Grace</a:t>
            </a:r>
            <a:endParaRPr lang="en-CA" dirty="0"/>
          </a:p>
        </p:txBody>
      </p:sp>
      <p:sp>
        <p:nvSpPr>
          <p:cNvPr id="4" name="Text Placeholder 3"/>
          <p:cNvSpPr>
            <a:spLocks noGrp="1"/>
          </p:cNvSpPr>
          <p:nvPr>
            <p:ph type="subTitle" idx="1"/>
          </p:nvPr>
        </p:nvSpPr>
        <p:spPr/>
        <p:txBody>
          <a:bodyPr/>
          <a:lstStyle/>
          <a:p>
            <a:r>
              <a:rPr lang="en-US" dirty="0" smtClean="0"/>
              <a:t>TULIP</a:t>
            </a:r>
            <a:endParaRPr lang="en-CA" dirty="0"/>
          </a:p>
        </p:txBody>
      </p:sp>
    </p:spTree>
    <p:extLst>
      <p:ext uri="{BB962C8B-B14F-4D97-AF65-F5344CB8AC3E}">
        <p14:creationId xmlns:p14="http://schemas.microsoft.com/office/powerpoint/2010/main" val="4018138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be Reformed?</a:t>
            </a:r>
            <a:endParaRPr lang="en-CA" dirty="0"/>
          </a:p>
        </p:txBody>
      </p:sp>
      <p:sp>
        <p:nvSpPr>
          <p:cNvPr id="3" name="Content Placeholder 2"/>
          <p:cNvSpPr>
            <a:spLocks noGrp="1"/>
          </p:cNvSpPr>
          <p:nvPr>
            <p:ph sz="half" idx="1"/>
          </p:nvPr>
        </p:nvSpPr>
        <p:spPr/>
        <p:txBody>
          <a:bodyPr>
            <a:normAutofit lnSpcReduction="10000"/>
          </a:bodyPr>
          <a:lstStyle/>
          <a:p>
            <a:pPr marL="0" indent="0" algn="ctr">
              <a:buNone/>
            </a:pPr>
            <a:endParaRPr lang="en-CA" dirty="0" smtClean="0">
              <a:effectLst/>
            </a:endParaRPr>
          </a:p>
          <a:p>
            <a:pPr marL="0" indent="0">
              <a:buNone/>
            </a:pPr>
            <a:r>
              <a:rPr lang="en-CA" sz="2400" dirty="0" smtClean="0">
                <a:effectLst/>
              </a:rPr>
              <a:t>Calvinism </a:t>
            </a:r>
            <a:r>
              <a:rPr lang="en-CA" sz="2400" dirty="0">
                <a:effectLst/>
              </a:rPr>
              <a:t>ought to be defended not because of its inherent logic, symmetry, or comprehensive structure </a:t>
            </a:r>
            <a:r>
              <a:rPr lang="en-CA" sz="2400" i="1" dirty="0">
                <a:effectLst/>
              </a:rPr>
              <a:t>per se</a:t>
            </a:r>
            <a:r>
              <a:rPr lang="en-CA" sz="2400" dirty="0">
                <a:effectLst/>
              </a:rPr>
              <a:t>, but because the substance of its biblical understanding is more compelling than that of its rivals.” </a:t>
            </a:r>
            <a:endParaRPr lang="en-CA" sz="2400" dirty="0" smtClean="0">
              <a:effectLst/>
            </a:endParaRPr>
          </a:p>
          <a:p>
            <a:pPr marL="0" indent="0">
              <a:buNone/>
            </a:pPr>
            <a:endParaRPr lang="en-CA" sz="2400" dirty="0" smtClean="0">
              <a:effectLst/>
            </a:endParaRPr>
          </a:p>
          <a:p>
            <a:pPr marL="0" indent="0" algn="r">
              <a:buNone/>
            </a:pPr>
            <a:r>
              <a:rPr lang="en-CA" dirty="0" smtClean="0">
                <a:effectLst/>
              </a:rPr>
              <a:t>Bruce Ware, </a:t>
            </a:r>
            <a:r>
              <a:rPr lang="en-CA" i="1" dirty="0" smtClean="0">
                <a:effectLst/>
              </a:rPr>
              <a:t>Still </a:t>
            </a:r>
            <a:r>
              <a:rPr lang="en-CA" i="1" dirty="0">
                <a:effectLst/>
              </a:rPr>
              <a:t>Sovereign</a:t>
            </a:r>
            <a:r>
              <a:rPr lang="en-CA" dirty="0">
                <a:effectLst/>
              </a:rPr>
              <a:t>, </a:t>
            </a:r>
            <a:r>
              <a:rPr lang="en-CA" dirty="0" smtClean="0">
                <a:effectLst/>
              </a:rPr>
              <a:t>204</a:t>
            </a:r>
            <a:endParaRPr lang="en-CA"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130005" y="2093976"/>
            <a:ext cx="2666917" cy="3978275"/>
          </a:xfrm>
        </p:spPr>
      </p:pic>
    </p:spTree>
    <p:extLst>
      <p:ext uri="{BB962C8B-B14F-4D97-AF65-F5344CB8AC3E}">
        <p14:creationId xmlns:p14="http://schemas.microsoft.com/office/powerpoint/2010/main" val="318140270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CA" dirty="0"/>
          </a:p>
        </p:txBody>
      </p:sp>
      <p:sp>
        <p:nvSpPr>
          <p:cNvPr id="3" name="Content Placeholder 2"/>
          <p:cNvSpPr>
            <a:spLocks noGrp="1"/>
          </p:cNvSpPr>
          <p:nvPr>
            <p:ph idx="1"/>
          </p:nvPr>
        </p:nvSpPr>
        <p:spPr>
          <a:xfrm>
            <a:off x="913795" y="1732449"/>
            <a:ext cx="10353762" cy="4749994"/>
          </a:xfrm>
        </p:spPr>
        <p:txBody>
          <a:bodyPr>
            <a:normAutofit fontScale="92500"/>
          </a:bodyPr>
          <a:lstStyle/>
          <a:p>
            <a:r>
              <a:rPr lang="en-US" sz="2400" b="1" u="sng" dirty="0" smtClean="0"/>
              <a:t>T</a:t>
            </a:r>
            <a:r>
              <a:rPr lang="en-US" sz="2400" u="sng" dirty="0" smtClean="0"/>
              <a:t>otal depravity</a:t>
            </a:r>
            <a:r>
              <a:rPr lang="en-US" sz="2400" dirty="0" smtClean="0"/>
              <a:t> – </a:t>
            </a:r>
            <a:r>
              <a:rPr lang="en-US" sz="2400" b="1" dirty="0" smtClean="0"/>
              <a:t>Radical corruption </a:t>
            </a:r>
            <a:r>
              <a:rPr lang="en-US" sz="2400" dirty="0" smtClean="0"/>
              <a:t>– </a:t>
            </a:r>
            <a:r>
              <a:rPr lang="en-CA" sz="2400" dirty="0" smtClean="0">
                <a:effectLst/>
              </a:rPr>
              <a:t>Due to Adam’s sin, human nature is corrupt, and every person stands condemned in God’s sight. If God does not act directly upon an individual, that person has no hope of being saved.</a:t>
            </a:r>
            <a:endParaRPr lang="en-US" sz="2400" dirty="0" smtClean="0"/>
          </a:p>
          <a:p>
            <a:r>
              <a:rPr lang="en-US" sz="2400" b="1" u="sng" dirty="0" smtClean="0"/>
              <a:t>U</a:t>
            </a:r>
            <a:r>
              <a:rPr lang="en-US" sz="2400" u="sng" dirty="0" smtClean="0"/>
              <a:t>nconditional election</a:t>
            </a:r>
            <a:r>
              <a:rPr lang="en-US" sz="2400" dirty="0" smtClean="0"/>
              <a:t> – </a:t>
            </a:r>
            <a:r>
              <a:rPr lang="en-US" sz="2400" b="1" dirty="0" smtClean="0"/>
              <a:t>Sovereign election </a:t>
            </a:r>
            <a:r>
              <a:rPr lang="en-US" sz="2400" dirty="0" smtClean="0"/>
              <a:t>– God elects certain persons to be saved, based solely upon </a:t>
            </a:r>
            <a:r>
              <a:rPr lang="en-US" sz="2400" i="1" dirty="0" smtClean="0"/>
              <a:t>his</a:t>
            </a:r>
            <a:r>
              <a:rPr lang="en-US" sz="2400" dirty="0" smtClean="0"/>
              <a:t> determination, apart from anything the person may do or not do.</a:t>
            </a:r>
          </a:p>
          <a:p>
            <a:r>
              <a:rPr lang="en-US" sz="2400" b="1" u="sng" dirty="0" smtClean="0"/>
              <a:t>L</a:t>
            </a:r>
            <a:r>
              <a:rPr lang="en-US" sz="2400" u="sng" dirty="0" smtClean="0"/>
              <a:t>imited atonement</a:t>
            </a:r>
            <a:r>
              <a:rPr lang="en-US" sz="2400" dirty="0" smtClean="0"/>
              <a:t> – </a:t>
            </a:r>
            <a:r>
              <a:rPr lang="en-US" sz="2400" b="1" dirty="0" smtClean="0"/>
              <a:t>Particular redemption </a:t>
            </a:r>
            <a:r>
              <a:rPr lang="en-US" sz="2400" dirty="0" smtClean="0"/>
              <a:t>– The full, saving work of Christ is directed specifically to the elect.</a:t>
            </a:r>
          </a:p>
          <a:p>
            <a:r>
              <a:rPr lang="en-US" sz="2400" b="1" u="sng" dirty="0" smtClean="0"/>
              <a:t>I</a:t>
            </a:r>
            <a:r>
              <a:rPr lang="en-US" sz="2400" u="sng" dirty="0" smtClean="0"/>
              <a:t>rresistible grace</a:t>
            </a:r>
            <a:r>
              <a:rPr lang="en-US" sz="2400" dirty="0" smtClean="0"/>
              <a:t> – </a:t>
            </a:r>
            <a:r>
              <a:rPr lang="en-US" sz="2400" b="1" dirty="0" smtClean="0"/>
              <a:t>Effectual calling </a:t>
            </a:r>
            <a:r>
              <a:rPr lang="en-US" sz="2400" dirty="0" smtClean="0"/>
              <a:t>– God acts in grace upon the elect so that they are able to come to faith in him (regeneration). They do not resists this movement of the Spirit.</a:t>
            </a:r>
          </a:p>
          <a:p>
            <a:r>
              <a:rPr lang="en-US" sz="2400" b="1" u="sng" dirty="0" smtClean="0"/>
              <a:t>P</a:t>
            </a:r>
            <a:r>
              <a:rPr lang="en-US" sz="2400" u="sng" dirty="0" smtClean="0"/>
              <a:t>erseverance of the Saints</a:t>
            </a:r>
            <a:r>
              <a:rPr lang="en-US" sz="2400" dirty="0" smtClean="0"/>
              <a:t> – </a:t>
            </a:r>
            <a:r>
              <a:rPr lang="en-US" sz="2400" b="1" dirty="0" smtClean="0"/>
              <a:t>Preservation of the Saints </a:t>
            </a:r>
            <a:r>
              <a:rPr lang="en-US" sz="2400" dirty="0" smtClean="0"/>
              <a:t>– God ensures that his people will remain his saved people throughout their lifetime.</a:t>
            </a:r>
          </a:p>
        </p:txBody>
      </p:sp>
    </p:spTree>
    <p:extLst>
      <p:ext uri="{BB962C8B-B14F-4D97-AF65-F5344CB8AC3E}">
        <p14:creationId xmlns:p14="http://schemas.microsoft.com/office/powerpoint/2010/main" val="356951396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CA" dirty="0"/>
          </a:p>
        </p:txBody>
      </p:sp>
      <p:sp>
        <p:nvSpPr>
          <p:cNvPr id="3" name="Content Placeholder 2"/>
          <p:cNvSpPr>
            <a:spLocks noGrp="1"/>
          </p:cNvSpPr>
          <p:nvPr>
            <p:ph idx="1"/>
          </p:nvPr>
        </p:nvSpPr>
        <p:spPr>
          <a:xfrm>
            <a:off x="913774" y="2367092"/>
            <a:ext cx="10363826" cy="3767008"/>
          </a:xfrm>
        </p:spPr>
        <p:txBody>
          <a:bodyPr>
            <a:normAutofit/>
          </a:bodyPr>
          <a:lstStyle/>
          <a:p>
            <a:r>
              <a:rPr lang="en-US" sz="2400" dirty="0" smtClean="0"/>
              <a:t>The Reformed understanding of salvation is </a:t>
            </a:r>
            <a:r>
              <a:rPr lang="en-US" sz="2400" b="1" dirty="0" smtClean="0"/>
              <a:t>NOT</a:t>
            </a:r>
            <a:r>
              <a:rPr lang="en-US" sz="2400" dirty="0" smtClean="0"/>
              <a:t> a product of an external system, nor is it attributed to only a few theologians, nor is it the implication of a narrow view of God, nor is it the result of a philosophical system, nor is it the result of over-emphasizing a few proof-texts.</a:t>
            </a:r>
          </a:p>
          <a:p>
            <a:r>
              <a:rPr lang="en-US" sz="2400" dirty="0" smtClean="0"/>
              <a:t>It is, </a:t>
            </a:r>
            <a:r>
              <a:rPr lang="en-US" sz="2400" b="1" dirty="0" smtClean="0"/>
              <a:t>instead</a:t>
            </a:r>
            <a:r>
              <a:rPr lang="en-US" sz="2400" dirty="0" smtClean="0"/>
              <a:t>, a result of biblical realities, from Genesis to Revelation, properly understood. </a:t>
            </a:r>
            <a:endParaRPr lang="en-CA" sz="2400" dirty="0" smtClean="0"/>
          </a:p>
        </p:txBody>
      </p:sp>
    </p:spTree>
    <p:extLst>
      <p:ext uri="{BB962C8B-B14F-4D97-AF65-F5344CB8AC3E}">
        <p14:creationId xmlns:p14="http://schemas.microsoft.com/office/powerpoint/2010/main" val="1124496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CA" dirty="0"/>
          </a:p>
        </p:txBody>
      </p:sp>
      <p:sp>
        <p:nvSpPr>
          <p:cNvPr id="3" name="Content Placeholder 2"/>
          <p:cNvSpPr>
            <a:spLocks noGrp="1"/>
          </p:cNvSpPr>
          <p:nvPr>
            <p:ph idx="1"/>
          </p:nvPr>
        </p:nvSpPr>
        <p:spPr>
          <a:xfrm>
            <a:off x="1069848" y="2121407"/>
            <a:ext cx="10058400" cy="4516459"/>
          </a:xfrm>
        </p:spPr>
        <p:txBody>
          <a:bodyPr>
            <a:normAutofit/>
          </a:bodyPr>
          <a:lstStyle/>
          <a:p>
            <a:pPr marL="0" indent="0">
              <a:buNone/>
            </a:pPr>
            <a:endParaRPr lang="en-CA" sz="2400" dirty="0" smtClean="0"/>
          </a:p>
          <a:p>
            <a:pPr marL="0" indent="0">
              <a:buNone/>
            </a:pPr>
            <a:r>
              <a:rPr lang="en-CA" sz="2400" dirty="0" smtClean="0"/>
              <a:t>These </a:t>
            </a:r>
            <a:r>
              <a:rPr lang="en-CA" sz="2400" dirty="0"/>
              <a:t>five points do not define for us what the Reformed Faith or Calvinism is. The Reformed Faith is a system of truth and is much more comprehensive than any five points that might be enumerated, however important in it or essential to it these five points might be. In these five points attacked by the </a:t>
            </a:r>
            <a:r>
              <a:rPr lang="en-CA" sz="2400" dirty="0" err="1"/>
              <a:t>Arminians</a:t>
            </a:r>
            <a:r>
              <a:rPr lang="en-CA" sz="2400" dirty="0"/>
              <a:t>, however, the system of truth known as Calvinism may said to be crystallized. </a:t>
            </a:r>
            <a:endParaRPr lang="en-CA" sz="2400" dirty="0" smtClean="0"/>
          </a:p>
          <a:p>
            <a:pPr marL="0" indent="0">
              <a:buNone/>
            </a:pPr>
            <a:endParaRPr lang="en-CA" sz="2400" dirty="0"/>
          </a:p>
          <a:p>
            <a:pPr marL="0" indent="0" algn="r">
              <a:buNone/>
            </a:pPr>
            <a:r>
              <a:rPr lang="en-US" sz="2400" dirty="0" smtClean="0"/>
              <a:t>John Murray</a:t>
            </a:r>
            <a:endParaRPr lang="en-CA" sz="2400" dirty="0"/>
          </a:p>
        </p:txBody>
      </p:sp>
    </p:spTree>
    <p:extLst>
      <p:ext uri="{BB962C8B-B14F-4D97-AF65-F5344CB8AC3E}">
        <p14:creationId xmlns:p14="http://schemas.microsoft.com/office/powerpoint/2010/main" val="28863259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Introduction</a:t>
            </a:r>
            <a:endParaRPr lang="en-CA" dirty="0"/>
          </a:p>
        </p:txBody>
      </p:sp>
      <p:sp>
        <p:nvSpPr>
          <p:cNvPr id="5" name="Content Placeholder 4"/>
          <p:cNvSpPr>
            <a:spLocks noGrp="1"/>
          </p:cNvSpPr>
          <p:nvPr>
            <p:ph idx="1"/>
          </p:nvPr>
        </p:nvSpPr>
        <p:spPr>
          <a:xfrm>
            <a:off x="913795" y="1732449"/>
            <a:ext cx="10353762" cy="4636267"/>
          </a:xfrm>
        </p:spPr>
        <p:txBody>
          <a:bodyPr>
            <a:normAutofit fontScale="85000" lnSpcReduction="10000"/>
          </a:bodyPr>
          <a:lstStyle/>
          <a:p>
            <a:pPr marL="0" indent="0" algn="ctr">
              <a:buNone/>
            </a:pPr>
            <a:endParaRPr lang="en-CA" dirty="0" smtClean="0">
              <a:effectLst/>
            </a:endParaRPr>
          </a:p>
          <a:p>
            <a:pPr marL="0" indent="0" algn="ctr">
              <a:buNone/>
            </a:pPr>
            <a:endParaRPr lang="en-CA" dirty="0" smtClean="0">
              <a:effectLst/>
            </a:endParaRPr>
          </a:p>
          <a:p>
            <a:pPr marL="0" indent="0">
              <a:buNone/>
            </a:pPr>
            <a:r>
              <a:rPr lang="en-CA" sz="2800" dirty="0" smtClean="0">
                <a:effectLst/>
              </a:rPr>
              <a:t>The </a:t>
            </a:r>
            <a:r>
              <a:rPr lang="en-CA" sz="2800" dirty="0">
                <a:effectLst/>
              </a:rPr>
              <a:t>key difference between a </a:t>
            </a:r>
            <a:r>
              <a:rPr lang="en-CA" sz="2800" b="1" dirty="0">
                <a:effectLst/>
              </a:rPr>
              <a:t>Calvinist</a:t>
            </a:r>
            <a:r>
              <a:rPr lang="en-CA" sz="2800" dirty="0">
                <a:effectLst/>
              </a:rPr>
              <a:t> and an </a:t>
            </a:r>
            <a:r>
              <a:rPr lang="en-CA" sz="2800" b="1" dirty="0">
                <a:effectLst/>
              </a:rPr>
              <a:t>Arminian</a:t>
            </a:r>
            <a:r>
              <a:rPr lang="en-CA" sz="2800" dirty="0">
                <a:effectLst/>
              </a:rPr>
              <a:t> is how they understand how we get saved; that is, how we move from a condition of spiritual unbelief to a condition of heartfelt belief or faith in Christ. And the key difference is this: </a:t>
            </a:r>
            <a:r>
              <a:rPr lang="en-CA" sz="2800" b="1" dirty="0">
                <a:effectLst/>
              </a:rPr>
              <a:t>Calvinists</a:t>
            </a:r>
            <a:r>
              <a:rPr lang="en-CA" sz="2800" dirty="0">
                <a:effectLst/>
              </a:rPr>
              <a:t> believe that God has to produce in us the decisive desire for Christ. And </a:t>
            </a:r>
            <a:r>
              <a:rPr lang="en-CA" sz="2800" b="1" dirty="0" err="1">
                <a:effectLst/>
              </a:rPr>
              <a:t>Arminians</a:t>
            </a:r>
            <a:r>
              <a:rPr lang="en-CA" sz="2800" dirty="0">
                <a:effectLst/>
              </a:rPr>
              <a:t> believe we must produce in ourselves the decisive desire for Christ. The </a:t>
            </a:r>
            <a:r>
              <a:rPr lang="en-CA" sz="2800" b="1" dirty="0" err="1">
                <a:effectLst/>
              </a:rPr>
              <a:t>Arminians</a:t>
            </a:r>
            <a:r>
              <a:rPr lang="en-CA" sz="2800" dirty="0">
                <a:effectLst/>
              </a:rPr>
              <a:t> say that God helps us. He helps all people, but we provide the last, decisive impetus and desire for that belief</a:t>
            </a:r>
            <a:r>
              <a:rPr lang="en-CA" sz="2800" dirty="0" smtClean="0">
                <a:effectLst/>
              </a:rPr>
              <a:t>.</a:t>
            </a:r>
          </a:p>
          <a:p>
            <a:pPr marL="0" indent="0" algn="ctr">
              <a:buNone/>
            </a:pPr>
            <a:endParaRPr lang="en-CA" sz="2600" dirty="0" smtClean="0">
              <a:effectLst/>
            </a:endParaRPr>
          </a:p>
          <a:p>
            <a:pPr marL="0" indent="0" algn="r">
              <a:buNone/>
            </a:pPr>
            <a:r>
              <a:rPr lang="en-US" sz="2600" dirty="0" smtClean="0">
                <a:effectLst/>
              </a:rPr>
              <a:t>John Piper</a:t>
            </a:r>
            <a:endParaRPr lang="en-CA" sz="2600" dirty="0">
              <a:effectLst/>
            </a:endParaRPr>
          </a:p>
          <a:p>
            <a:r>
              <a:rPr lang="en-CA" dirty="0"/>
              <a:t/>
            </a:r>
            <a:br>
              <a:rPr lang="en-CA" dirty="0"/>
            </a:br>
            <a:endParaRPr lang="en-CA" dirty="0"/>
          </a:p>
        </p:txBody>
      </p:sp>
    </p:spTree>
    <p:extLst>
      <p:ext uri="{BB962C8B-B14F-4D97-AF65-F5344CB8AC3E}">
        <p14:creationId xmlns:p14="http://schemas.microsoft.com/office/powerpoint/2010/main" val="48106288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Radical Corruption</a:t>
            </a:r>
            <a:endParaRPr lang="en-CA" dirty="0"/>
          </a:p>
        </p:txBody>
      </p:sp>
      <p:sp>
        <p:nvSpPr>
          <p:cNvPr id="3" name="Text Placeholder 2"/>
          <p:cNvSpPr>
            <a:spLocks noGrp="1"/>
          </p:cNvSpPr>
          <p:nvPr>
            <p:ph type="body" idx="1"/>
          </p:nvPr>
        </p:nvSpPr>
        <p:spPr/>
        <p:txBody>
          <a:bodyPr/>
          <a:lstStyle/>
          <a:p>
            <a:r>
              <a:rPr lang="en-US" dirty="0" smtClean="0"/>
              <a:t>aka. Total Depravity</a:t>
            </a:r>
            <a:endParaRPr lang="en-CA" dirty="0"/>
          </a:p>
        </p:txBody>
      </p:sp>
    </p:spTree>
    <p:extLst>
      <p:ext uri="{BB962C8B-B14F-4D97-AF65-F5344CB8AC3E}">
        <p14:creationId xmlns:p14="http://schemas.microsoft.com/office/powerpoint/2010/main" val="42585949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Radical Corruption</a:t>
            </a:r>
            <a:endParaRPr lang="en-CA" dirty="0"/>
          </a:p>
        </p:txBody>
      </p:sp>
      <p:sp>
        <p:nvSpPr>
          <p:cNvPr id="5" name="Content Placeholder 4"/>
          <p:cNvSpPr>
            <a:spLocks noGrp="1"/>
          </p:cNvSpPr>
          <p:nvPr>
            <p:ph idx="1"/>
          </p:nvPr>
        </p:nvSpPr>
        <p:spPr/>
        <p:txBody>
          <a:bodyPr>
            <a:normAutofit/>
          </a:bodyPr>
          <a:lstStyle/>
          <a:p>
            <a:pPr marL="0" indent="0">
              <a:buNone/>
            </a:pPr>
            <a:endParaRPr lang="en-CA" sz="2400" dirty="0" smtClean="0"/>
          </a:p>
          <a:p>
            <a:pPr marL="0" indent="0">
              <a:buNone/>
            </a:pPr>
            <a:r>
              <a:rPr lang="en-CA" sz="2400" dirty="0" smtClean="0"/>
              <a:t>Since </a:t>
            </a:r>
            <a:r>
              <a:rPr lang="en-CA" sz="2400" dirty="0"/>
              <a:t>Adam and Eve are the root of all mankind, the guilt for this sin has been imputed to all human beings</a:t>
            </a:r>
            <a:r>
              <a:rPr lang="en-CA" sz="2400" dirty="0" smtClean="0"/>
              <a:t>, </a:t>
            </a:r>
            <a:r>
              <a:rPr lang="en-CA" sz="2400" dirty="0"/>
              <a:t>who are their natural descendants and have inherited the same death in sin and the same corrupt </a:t>
            </a:r>
            <a:r>
              <a:rPr lang="en-CA" sz="2400" dirty="0" smtClean="0"/>
              <a:t>nature.</a:t>
            </a:r>
          </a:p>
          <a:p>
            <a:pPr marL="0" indent="0">
              <a:buNone/>
            </a:pPr>
            <a:endParaRPr lang="en-CA" sz="2400" dirty="0"/>
          </a:p>
          <a:p>
            <a:pPr marL="0" indent="0">
              <a:buNone/>
            </a:pPr>
            <a:r>
              <a:rPr lang="en-CA" sz="2400" dirty="0" smtClean="0"/>
              <a:t>This </a:t>
            </a:r>
            <a:r>
              <a:rPr lang="en-CA" sz="2400" dirty="0"/>
              <a:t>original corruption completely disinclines, incapacitates, and turns us away from every good, while it completely inclines us to every evil</a:t>
            </a:r>
            <a:r>
              <a:rPr lang="en-CA" sz="2400" dirty="0" smtClean="0"/>
              <a:t>. </a:t>
            </a:r>
            <a:r>
              <a:rPr lang="en-CA" sz="2400" dirty="0"/>
              <a:t>From it proceed all actualized sins</a:t>
            </a:r>
            <a:r>
              <a:rPr lang="en-CA" sz="2400" dirty="0" smtClean="0"/>
              <a:t>. </a:t>
            </a:r>
          </a:p>
          <a:p>
            <a:pPr marL="0" indent="0" algn="r">
              <a:buNone/>
            </a:pPr>
            <a:r>
              <a:rPr lang="en-US" sz="2400" dirty="0" smtClean="0"/>
              <a:t>Westminster Confession, 6.3-4</a:t>
            </a:r>
            <a:endParaRPr lang="en-CA" sz="2400" dirty="0"/>
          </a:p>
        </p:txBody>
      </p:sp>
    </p:spTree>
    <p:extLst>
      <p:ext uri="{BB962C8B-B14F-4D97-AF65-F5344CB8AC3E}">
        <p14:creationId xmlns:p14="http://schemas.microsoft.com/office/powerpoint/2010/main" val="338612220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Radical Corruption: Overview</a:t>
            </a:r>
            <a:endParaRPr lang="en-CA" dirty="0"/>
          </a:p>
        </p:txBody>
      </p:sp>
      <p:sp>
        <p:nvSpPr>
          <p:cNvPr id="3" name="Content Placeholder 2"/>
          <p:cNvSpPr>
            <a:spLocks noGrp="1"/>
          </p:cNvSpPr>
          <p:nvPr>
            <p:ph idx="1"/>
          </p:nvPr>
        </p:nvSpPr>
        <p:spPr/>
        <p:txBody>
          <a:bodyPr>
            <a:normAutofit/>
          </a:bodyPr>
          <a:lstStyle/>
          <a:p>
            <a:r>
              <a:rPr lang="en-CA" sz="2400" dirty="0" smtClean="0">
                <a:effectLst/>
              </a:rPr>
              <a:t>Man </a:t>
            </a:r>
            <a:r>
              <a:rPr lang="en-CA" sz="2400" dirty="0">
                <a:effectLst/>
              </a:rPr>
              <a:t>is spiritually dead. Because of the fall, man has become spiritually dead, blind and deaf to the things of God and is therefore unable of himself to choose spiritual good and determine his own destiny. </a:t>
            </a:r>
            <a:endParaRPr lang="en-CA" sz="2400" dirty="0" smtClean="0">
              <a:effectLst/>
            </a:endParaRPr>
          </a:p>
          <a:p>
            <a:r>
              <a:rPr lang="en-CA" sz="2400" dirty="0" smtClean="0">
                <a:effectLst/>
              </a:rPr>
              <a:t>As Christopher Blum </a:t>
            </a:r>
            <a:r>
              <a:rPr lang="en-CA" sz="2400" dirty="0">
                <a:effectLst/>
              </a:rPr>
              <a:t>states, "Because man’s will is not </a:t>
            </a:r>
            <a:r>
              <a:rPr lang="en-CA" sz="2400" dirty="0" smtClean="0">
                <a:effectLst/>
              </a:rPr>
              <a:t>free - for </a:t>
            </a:r>
            <a:r>
              <a:rPr lang="en-CA" sz="2400" dirty="0">
                <a:effectLst/>
              </a:rPr>
              <a:t>it is in bondage to his evil </a:t>
            </a:r>
            <a:r>
              <a:rPr lang="en-CA" sz="2400" dirty="0" smtClean="0">
                <a:effectLst/>
              </a:rPr>
              <a:t>nature - he </a:t>
            </a:r>
            <a:r>
              <a:rPr lang="en-CA" sz="2400" dirty="0">
                <a:effectLst/>
              </a:rPr>
              <a:t>will never, and in fact can never, choose the goodness of God over the sinful desires of the flesh." </a:t>
            </a:r>
            <a:endParaRPr lang="en-CA" sz="2400" dirty="0" smtClean="0">
              <a:effectLst/>
            </a:endParaRPr>
          </a:p>
          <a:p>
            <a:r>
              <a:rPr lang="en-CA" sz="2400" dirty="0" smtClean="0">
                <a:effectLst/>
              </a:rPr>
              <a:t>Thus </a:t>
            </a:r>
            <a:r>
              <a:rPr lang="en-CA" sz="2400" dirty="0">
                <a:effectLst/>
              </a:rPr>
              <a:t>we can never speak of man having "free will" since it is always in bondage to sin apart from salvation in Christ. </a:t>
            </a:r>
            <a:endParaRPr lang="en-CA" sz="2400" dirty="0"/>
          </a:p>
        </p:txBody>
      </p:sp>
    </p:spTree>
    <p:extLst>
      <p:ext uri="{BB962C8B-B14F-4D97-AF65-F5344CB8AC3E}">
        <p14:creationId xmlns:p14="http://schemas.microsoft.com/office/powerpoint/2010/main" val="1678313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Radical corruption</a:t>
            </a:r>
            <a:endParaRPr lang="en-CA" dirty="0"/>
          </a:p>
        </p:txBody>
      </p:sp>
      <p:sp>
        <p:nvSpPr>
          <p:cNvPr id="3" name="Content Placeholder 2"/>
          <p:cNvSpPr>
            <a:spLocks noGrp="1"/>
          </p:cNvSpPr>
          <p:nvPr>
            <p:ph idx="1"/>
          </p:nvPr>
        </p:nvSpPr>
        <p:spPr>
          <a:xfrm>
            <a:off x="913795" y="1732449"/>
            <a:ext cx="10353762" cy="4717337"/>
          </a:xfrm>
        </p:spPr>
        <p:txBody>
          <a:bodyPr>
            <a:noAutofit/>
          </a:bodyPr>
          <a:lstStyle/>
          <a:p>
            <a:pPr marL="0" indent="0">
              <a:buNone/>
            </a:pPr>
            <a:r>
              <a:rPr lang="en-US" sz="2400" dirty="0" smtClean="0">
                <a:effectLst/>
              </a:rPr>
              <a:t>This doctrine is agreed upon by both </a:t>
            </a:r>
            <a:r>
              <a:rPr lang="en-US" sz="2400" dirty="0" err="1" smtClean="0">
                <a:effectLst/>
              </a:rPr>
              <a:t>Arminians</a:t>
            </a:r>
            <a:r>
              <a:rPr lang="en-US" sz="2400" dirty="0" smtClean="0">
                <a:effectLst/>
              </a:rPr>
              <a:t> and the Reformed alike: </a:t>
            </a:r>
          </a:p>
          <a:p>
            <a:r>
              <a:rPr lang="en-US" sz="2400" dirty="0" smtClean="0">
                <a:effectLst/>
              </a:rPr>
              <a:t>Article III of the Remonstrance, 1610</a:t>
            </a:r>
          </a:p>
          <a:p>
            <a:r>
              <a:rPr lang="en-US" sz="2400" dirty="0" smtClean="0">
                <a:effectLst/>
              </a:rPr>
              <a:t>Roger Olson, “</a:t>
            </a:r>
            <a:r>
              <a:rPr lang="en-CA" sz="2400" dirty="0">
                <a:effectLst/>
              </a:rPr>
              <a:t>With Calvinists I can affirm that we are all spiritually dead apart from supernatural </a:t>
            </a:r>
            <a:r>
              <a:rPr lang="en-CA" sz="2400" dirty="0" smtClean="0">
                <a:effectLst/>
              </a:rPr>
              <a:t>grace…</a:t>
            </a:r>
            <a:r>
              <a:rPr lang="en-US" sz="2400" dirty="0" smtClean="0">
                <a:effectLst/>
              </a:rPr>
              <a:t>”</a:t>
            </a:r>
          </a:p>
          <a:p>
            <a:r>
              <a:rPr lang="en-CA" sz="2400" dirty="0" smtClean="0"/>
              <a:t>John Wesley, "I </a:t>
            </a:r>
            <a:r>
              <a:rPr lang="en-CA" sz="2400" dirty="0"/>
              <a:t>believe that Adam, before his fall, had such freedom of will, that he might choose either good or evil; but that, </a:t>
            </a:r>
            <a:r>
              <a:rPr lang="en-CA" sz="2400" i="1" dirty="0"/>
              <a:t>since the fall, no child of man has a natural power to choose anything that is truly good</a:t>
            </a:r>
            <a:r>
              <a:rPr lang="en-CA" sz="2400" dirty="0"/>
              <a:t>. Yet I know (and who does not?) that man has still freedom of will in things of indifferent nature</a:t>
            </a:r>
            <a:r>
              <a:rPr lang="en-CA" sz="2400" dirty="0" smtClean="0"/>
              <a:t>”</a:t>
            </a:r>
            <a:endParaRPr lang="en-CA" sz="2400" dirty="0" smtClean="0">
              <a:effectLst/>
            </a:endParaRPr>
          </a:p>
        </p:txBody>
      </p:sp>
    </p:spTree>
    <p:extLst>
      <p:ext uri="{BB962C8B-B14F-4D97-AF65-F5344CB8AC3E}">
        <p14:creationId xmlns:p14="http://schemas.microsoft.com/office/powerpoint/2010/main" val="578321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Radical corruption</a:t>
            </a:r>
            <a:endParaRPr lang="en-CA" dirty="0"/>
          </a:p>
        </p:txBody>
      </p:sp>
      <p:sp>
        <p:nvSpPr>
          <p:cNvPr id="3" name="Content Placeholder 2"/>
          <p:cNvSpPr>
            <a:spLocks noGrp="1"/>
          </p:cNvSpPr>
          <p:nvPr>
            <p:ph idx="1"/>
          </p:nvPr>
        </p:nvSpPr>
        <p:spPr/>
        <p:txBody>
          <a:bodyPr>
            <a:normAutofit/>
          </a:bodyPr>
          <a:lstStyle/>
          <a:p>
            <a:pPr marL="0" indent="0">
              <a:buNone/>
            </a:pPr>
            <a:r>
              <a:rPr lang="en-CA" sz="2400" dirty="0"/>
              <a:t>Pervasive depravity means that: [Anthony </a:t>
            </a:r>
            <a:r>
              <a:rPr lang="en-CA" sz="2400" dirty="0" err="1"/>
              <a:t>Hoekema</a:t>
            </a:r>
            <a:r>
              <a:rPr lang="en-CA" sz="2400" dirty="0"/>
              <a:t>, </a:t>
            </a:r>
            <a:r>
              <a:rPr lang="en-CA" sz="2400" i="1" dirty="0"/>
              <a:t>Created In God’s Image</a:t>
            </a:r>
            <a:r>
              <a:rPr lang="en-CA" sz="2400" dirty="0"/>
              <a:t>] </a:t>
            </a:r>
          </a:p>
          <a:p>
            <a:r>
              <a:rPr lang="en-CA" sz="2400" dirty="0"/>
              <a:t>The corruption of original sin extends to every aspect of human nature: to one’s reason and will as well as to one’s appetites and impulses; and, </a:t>
            </a:r>
          </a:p>
          <a:p>
            <a:r>
              <a:rPr lang="en-CA" sz="2400" dirty="0"/>
              <a:t>There is not present in man by nature love to God as a motivating principle of his life.</a:t>
            </a:r>
          </a:p>
          <a:p>
            <a:pPr marL="0" indent="0">
              <a:buNone/>
            </a:pPr>
            <a:endParaRPr lang="en-CA" sz="2400" dirty="0"/>
          </a:p>
        </p:txBody>
      </p:sp>
    </p:spTree>
    <p:extLst>
      <p:ext uri="{BB962C8B-B14F-4D97-AF65-F5344CB8AC3E}">
        <p14:creationId xmlns:p14="http://schemas.microsoft.com/office/powerpoint/2010/main" val="351289965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Radical corruption</a:t>
            </a:r>
            <a:endParaRPr lang="en-CA" dirty="0"/>
          </a:p>
        </p:txBody>
      </p:sp>
      <p:sp>
        <p:nvSpPr>
          <p:cNvPr id="3" name="Content Placeholder 2"/>
          <p:cNvSpPr>
            <a:spLocks noGrp="1"/>
          </p:cNvSpPr>
          <p:nvPr>
            <p:ph idx="1"/>
          </p:nvPr>
        </p:nvSpPr>
        <p:spPr/>
        <p:txBody>
          <a:bodyPr>
            <a:normAutofit/>
          </a:bodyPr>
          <a:lstStyle/>
          <a:p>
            <a:pPr marL="0" indent="0">
              <a:buNone/>
            </a:pPr>
            <a:r>
              <a:rPr lang="en-CA" sz="2400" dirty="0">
                <a:effectLst/>
              </a:rPr>
              <a:t>This doctrine does </a:t>
            </a:r>
            <a:r>
              <a:rPr lang="en-CA" sz="2400" b="1" dirty="0">
                <a:effectLst/>
              </a:rPr>
              <a:t>NOT</a:t>
            </a:r>
            <a:r>
              <a:rPr lang="en-CA" sz="2400" dirty="0">
                <a:effectLst/>
              </a:rPr>
              <a:t> mean that:</a:t>
            </a:r>
          </a:p>
          <a:p>
            <a:pPr fontAlgn="base"/>
            <a:r>
              <a:rPr lang="en-CA" sz="2400" dirty="0">
                <a:effectLst/>
              </a:rPr>
              <a:t>The unregenerate person is totally hardened to matters of the conscience (matters of right and wrong); </a:t>
            </a:r>
            <a:endParaRPr lang="en-CA" sz="2400" dirty="0" smtClean="0">
              <a:effectLst/>
            </a:endParaRPr>
          </a:p>
          <a:p>
            <a:pPr fontAlgn="base"/>
            <a:r>
              <a:rPr lang="en-CA" sz="2400" dirty="0" smtClean="0">
                <a:effectLst/>
              </a:rPr>
              <a:t>The </a:t>
            </a:r>
            <a:r>
              <a:rPr lang="en-CA" sz="2400" dirty="0">
                <a:effectLst/>
              </a:rPr>
              <a:t>sinful person is as sinful as possible - there are genuine benevolent unregenerate people who show better ‘fruit’ than some believers </a:t>
            </a:r>
            <a:r>
              <a:rPr lang="en-CA" sz="2400" dirty="0" smtClean="0">
                <a:effectLst/>
              </a:rPr>
              <a:t>do;</a:t>
            </a:r>
            <a:endParaRPr lang="en-CA" sz="2400" dirty="0">
              <a:effectLst/>
            </a:endParaRPr>
          </a:p>
          <a:p>
            <a:pPr fontAlgn="base"/>
            <a:r>
              <a:rPr lang="en-CA" sz="2400" dirty="0">
                <a:effectLst/>
              </a:rPr>
              <a:t>The unregenerate person is unable to perform certain actions that are good and helpful in the sight of </a:t>
            </a:r>
            <a:r>
              <a:rPr lang="en-CA" sz="2400" dirty="0" smtClean="0">
                <a:effectLst/>
              </a:rPr>
              <a:t>others;</a:t>
            </a:r>
            <a:endParaRPr lang="en-CA" sz="2400" dirty="0">
              <a:effectLst/>
            </a:endParaRPr>
          </a:p>
          <a:p>
            <a:pPr fontAlgn="base"/>
            <a:r>
              <a:rPr lang="en-CA" sz="2400" dirty="0">
                <a:effectLst/>
              </a:rPr>
              <a:t>The sinner engages in every possible sin.</a:t>
            </a:r>
          </a:p>
          <a:p>
            <a:endParaRPr lang="en-CA" dirty="0"/>
          </a:p>
        </p:txBody>
      </p:sp>
    </p:spTree>
    <p:extLst>
      <p:ext uri="{BB962C8B-B14F-4D97-AF65-F5344CB8AC3E}">
        <p14:creationId xmlns:p14="http://schemas.microsoft.com/office/powerpoint/2010/main" val="3720832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Why be Reformed?</a:t>
            </a:r>
            <a:endParaRPr lang="en-CA" dirty="0"/>
          </a:p>
        </p:txBody>
      </p:sp>
      <p:sp>
        <p:nvSpPr>
          <p:cNvPr id="5" name="Content Placeholder 4"/>
          <p:cNvSpPr>
            <a:spLocks noGrp="1"/>
          </p:cNvSpPr>
          <p:nvPr>
            <p:ph sz="half" idx="1"/>
          </p:nvPr>
        </p:nvSpPr>
        <p:spPr>
          <a:xfrm>
            <a:off x="653143" y="1580050"/>
            <a:ext cx="6188528" cy="4900961"/>
          </a:xfrm>
        </p:spPr>
        <p:txBody>
          <a:bodyPr>
            <a:normAutofit/>
          </a:bodyPr>
          <a:lstStyle/>
          <a:p>
            <a:pPr marL="36900" indent="0">
              <a:buNone/>
            </a:pPr>
            <a:endParaRPr lang="en-CA" dirty="0" smtClean="0">
              <a:effectLst/>
            </a:endParaRPr>
          </a:p>
          <a:p>
            <a:pPr marL="36900" indent="0">
              <a:buNone/>
            </a:pPr>
            <a:r>
              <a:rPr lang="en-CA" sz="2400" dirty="0" smtClean="0">
                <a:effectLst/>
              </a:rPr>
              <a:t>“…what </a:t>
            </a:r>
            <a:r>
              <a:rPr lang="en-CA" sz="2400" dirty="0">
                <a:effectLst/>
              </a:rPr>
              <a:t>is the heresy of Arminianism but the addition of something to the work of the Redeemer? Every heresy, if brought to the touchstone, will discover itself here. I have my own private opinion that there is no such thing as preaching Christ and Him crucified, unless we preach what nowadays is called Calvinism. It is a nickname to call it Calvinism; Calvinism is the gospel, and nothing else</a:t>
            </a:r>
            <a:r>
              <a:rPr lang="en-CA" sz="2400" dirty="0" smtClean="0">
                <a:effectLst/>
              </a:rPr>
              <a:t>”</a:t>
            </a:r>
          </a:p>
          <a:p>
            <a:pPr marL="36900" indent="0">
              <a:buNone/>
            </a:pPr>
            <a:endParaRPr lang="en-US" sz="2400" dirty="0">
              <a:effectLst/>
            </a:endParaRPr>
          </a:p>
          <a:p>
            <a:pPr marL="36900" indent="0" algn="r">
              <a:buNone/>
            </a:pPr>
            <a:r>
              <a:rPr lang="en-US" sz="2400" dirty="0" smtClean="0">
                <a:effectLst/>
              </a:rPr>
              <a:t>Charles Spurgeon</a:t>
            </a:r>
            <a:endParaRPr lang="en-CA" sz="2400"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422105" y="2093976"/>
            <a:ext cx="2962816" cy="3811041"/>
          </a:xfrm>
        </p:spPr>
      </p:pic>
    </p:spTree>
    <p:extLst>
      <p:ext uri="{BB962C8B-B14F-4D97-AF65-F5344CB8AC3E}">
        <p14:creationId xmlns:p14="http://schemas.microsoft.com/office/powerpoint/2010/main" val="397742148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Radical Corruption</a:t>
            </a:r>
            <a:endParaRPr lang="en-CA" dirty="0"/>
          </a:p>
        </p:txBody>
      </p:sp>
      <p:sp>
        <p:nvSpPr>
          <p:cNvPr id="3" name="Content Placeholder 2"/>
          <p:cNvSpPr>
            <a:spLocks noGrp="1"/>
          </p:cNvSpPr>
          <p:nvPr>
            <p:ph idx="1"/>
          </p:nvPr>
        </p:nvSpPr>
        <p:spPr>
          <a:xfrm>
            <a:off x="913795" y="1732450"/>
            <a:ext cx="10353762" cy="4892940"/>
          </a:xfrm>
        </p:spPr>
        <p:txBody>
          <a:bodyPr>
            <a:normAutofit/>
          </a:bodyPr>
          <a:lstStyle/>
          <a:p>
            <a:r>
              <a:rPr lang="en-US" sz="2400" dirty="0" smtClean="0"/>
              <a:t>Sin is a matter of the whole person</a:t>
            </a:r>
          </a:p>
          <a:p>
            <a:r>
              <a:rPr lang="en-US" sz="2400" dirty="0" smtClean="0"/>
              <a:t>The unregenerate person’s good acts always contain an element of sinfulness</a:t>
            </a:r>
          </a:p>
          <a:p>
            <a:r>
              <a:rPr lang="en-US" sz="2400" dirty="0" smtClean="0"/>
              <a:t>Sinners are completely unable to do anything about their sinful condition</a:t>
            </a:r>
          </a:p>
          <a:p>
            <a:r>
              <a:rPr lang="en-US" sz="2400" dirty="0" smtClean="0"/>
              <a:t>There are a plethora of biblical pictures that affirm this corruption:</a:t>
            </a:r>
            <a:endParaRPr lang="en-CA" sz="2400" dirty="0">
              <a:effectLst/>
            </a:endParaRPr>
          </a:p>
          <a:p>
            <a:pPr lvl="1" fontAlgn="base"/>
            <a:r>
              <a:rPr lang="en-CA" sz="2400" dirty="0">
                <a:effectLst/>
              </a:rPr>
              <a:t>spiritual blindness and darkness (Ephesians 4:18); </a:t>
            </a:r>
          </a:p>
          <a:p>
            <a:pPr lvl="1" fontAlgn="base"/>
            <a:r>
              <a:rPr lang="en-CA" sz="2400" dirty="0">
                <a:effectLst/>
              </a:rPr>
              <a:t>spiritual death (Ephesians 2:1-2, 5; Colossians 2:13);</a:t>
            </a:r>
          </a:p>
          <a:p>
            <a:pPr lvl="1" fontAlgn="base"/>
            <a:r>
              <a:rPr lang="en-CA" sz="2400" dirty="0">
                <a:effectLst/>
              </a:rPr>
              <a:t>slavery to sin (Romans 6:20);</a:t>
            </a:r>
          </a:p>
          <a:p>
            <a:pPr lvl="1" fontAlgn="base"/>
            <a:r>
              <a:rPr lang="en-CA" sz="2400" dirty="0" smtClean="0">
                <a:effectLst/>
              </a:rPr>
              <a:t>polluted </a:t>
            </a:r>
            <a:r>
              <a:rPr lang="en-CA" sz="2400" dirty="0">
                <a:effectLst/>
              </a:rPr>
              <a:t>or corrupted (Psalm 51, 58</a:t>
            </a:r>
            <a:r>
              <a:rPr lang="en-CA" sz="2400" dirty="0" smtClean="0">
                <a:effectLst/>
              </a:rPr>
              <a:t>)</a:t>
            </a:r>
            <a:endParaRPr lang="en-CA" sz="2400" dirty="0">
              <a:effectLst/>
            </a:endParaRPr>
          </a:p>
          <a:p>
            <a:pPr fontAlgn="base"/>
            <a:r>
              <a:rPr lang="en-US" sz="2400" dirty="0"/>
              <a:t>Our rebellion is totally deserving of eternal </a:t>
            </a:r>
            <a:r>
              <a:rPr lang="en-US" sz="2400" dirty="0" smtClean="0"/>
              <a:t>punishment</a:t>
            </a:r>
            <a:endParaRPr lang="en-US" sz="2400" dirty="0"/>
          </a:p>
        </p:txBody>
      </p:sp>
    </p:spTree>
    <p:extLst>
      <p:ext uri="{BB962C8B-B14F-4D97-AF65-F5344CB8AC3E}">
        <p14:creationId xmlns:p14="http://schemas.microsoft.com/office/powerpoint/2010/main" val="1777285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Excursus: Free Will &amp; depravity</a:t>
            </a:r>
            <a:endParaRPr lang="en-CA" dirty="0"/>
          </a:p>
        </p:txBody>
      </p:sp>
      <p:sp>
        <p:nvSpPr>
          <p:cNvPr id="3" name="Content Placeholder 2"/>
          <p:cNvSpPr>
            <a:spLocks noGrp="1"/>
          </p:cNvSpPr>
          <p:nvPr>
            <p:ph idx="1"/>
          </p:nvPr>
        </p:nvSpPr>
        <p:spPr>
          <a:xfrm>
            <a:off x="1069848" y="2358475"/>
            <a:ext cx="10058400" cy="4050792"/>
          </a:xfrm>
        </p:spPr>
        <p:txBody>
          <a:bodyPr>
            <a:normAutofit/>
          </a:bodyPr>
          <a:lstStyle/>
          <a:p>
            <a:r>
              <a:rPr lang="en-US" sz="2400" dirty="0" smtClean="0"/>
              <a:t>The case of Jerry and Ed</a:t>
            </a:r>
          </a:p>
          <a:p>
            <a:r>
              <a:rPr lang="en-CA" sz="2400" dirty="0">
                <a:effectLst/>
              </a:rPr>
              <a:t>Does the Bible teach that people have the power and initiative within their own will to believe the gospel? </a:t>
            </a:r>
            <a:endParaRPr lang="en-CA" sz="2400" dirty="0" smtClean="0">
              <a:effectLst/>
            </a:endParaRPr>
          </a:p>
          <a:p>
            <a:pPr lvl="1" fontAlgn="base"/>
            <a:r>
              <a:rPr lang="en-CA" sz="2400" dirty="0">
                <a:effectLst/>
              </a:rPr>
              <a:t>The question is </a:t>
            </a:r>
            <a:r>
              <a:rPr lang="en-CA" sz="2400" b="1" dirty="0" smtClean="0">
                <a:effectLst/>
              </a:rPr>
              <a:t>NOT</a:t>
            </a:r>
            <a:r>
              <a:rPr lang="en-CA" sz="2400" dirty="0" smtClean="0">
                <a:effectLst/>
              </a:rPr>
              <a:t>, </a:t>
            </a:r>
            <a:r>
              <a:rPr lang="en-CA" sz="2400" dirty="0">
                <a:effectLst/>
              </a:rPr>
              <a:t>“Are people morally responsible for their actions?” </a:t>
            </a:r>
            <a:endParaRPr lang="en-CA" sz="2400" dirty="0" smtClean="0">
              <a:effectLst/>
            </a:endParaRPr>
          </a:p>
          <a:p>
            <a:pPr lvl="1" fontAlgn="base"/>
            <a:r>
              <a:rPr lang="en-CA" sz="2400" dirty="0" smtClean="0">
                <a:effectLst/>
              </a:rPr>
              <a:t>The question is also </a:t>
            </a:r>
            <a:r>
              <a:rPr lang="en-CA" sz="2400" b="1" dirty="0" smtClean="0">
                <a:effectLst/>
              </a:rPr>
              <a:t>NOT</a:t>
            </a:r>
            <a:r>
              <a:rPr lang="en-CA" sz="2400" dirty="0" smtClean="0">
                <a:effectLst/>
              </a:rPr>
              <a:t>, </a:t>
            </a:r>
            <a:r>
              <a:rPr lang="en-CA" sz="2400" dirty="0">
                <a:effectLst/>
              </a:rPr>
              <a:t>“Do people have the opportunity to believe</a:t>
            </a:r>
            <a:r>
              <a:rPr lang="en-CA" sz="2400" dirty="0" smtClean="0">
                <a:effectLst/>
              </a:rPr>
              <a:t>?”</a:t>
            </a:r>
          </a:p>
          <a:p>
            <a:pPr lvl="1" fontAlgn="base"/>
            <a:r>
              <a:rPr lang="en-CA" sz="2400" dirty="0" smtClean="0">
                <a:effectLst/>
              </a:rPr>
              <a:t>The </a:t>
            </a:r>
            <a:r>
              <a:rPr lang="en-CA" sz="2400" dirty="0">
                <a:effectLst/>
              </a:rPr>
              <a:t>question, rather, is </a:t>
            </a:r>
            <a:r>
              <a:rPr lang="en-CA" sz="2400" dirty="0" smtClean="0">
                <a:effectLst/>
              </a:rPr>
              <a:t>this: “Do </a:t>
            </a:r>
            <a:r>
              <a:rPr lang="en-CA" sz="2400" dirty="0">
                <a:effectLst/>
              </a:rPr>
              <a:t>people have a free and unfettered will by which they are able to believe</a:t>
            </a:r>
            <a:r>
              <a:rPr lang="en-CA" sz="2400" dirty="0" smtClean="0">
                <a:effectLst/>
              </a:rPr>
              <a:t>?”</a:t>
            </a:r>
            <a:endParaRPr lang="en-CA" sz="2400" dirty="0">
              <a:effectLst/>
            </a:endParaRPr>
          </a:p>
          <a:p>
            <a:pPr lvl="1"/>
            <a:endParaRPr lang="en-CA" dirty="0"/>
          </a:p>
        </p:txBody>
      </p:sp>
    </p:spTree>
    <p:extLst>
      <p:ext uri="{BB962C8B-B14F-4D97-AF65-F5344CB8AC3E}">
        <p14:creationId xmlns:p14="http://schemas.microsoft.com/office/powerpoint/2010/main" val="1038279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Excursus</a:t>
            </a:r>
            <a:r>
              <a:rPr lang="en-US" dirty="0" smtClean="0"/>
              <a:t>: Free </a:t>
            </a:r>
            <a:r>
              <a:rPr lang="en-US" dirty="0"/>
              <a:t>Will </a:t>
            </a:r>
            <a:r>
              <a:rPr lang="en-US" dirty="0" smtClean="0"/>
              <a:t>&amp; depravity</a:t>
            </a:r>
            <a:endParaRPr lang="en-CA" dirty="0"/>
          </a:p>
        </p:txBody>
      </p:sp>
      <p:sp>
        <p:nvSpPr>
          <p:cNvPr id="3" name="Content Placeholder 2"/>
          <p:cNvSpPr>
            <a:spLocks noGrp="1"/>
          </p:cNvSpPr>
          <p:nvPr>
            <p:ph idx="1"/>
          </p:nvPr>
        </p:nvSpPr>
        <p:spPr>
          <a:xfrm>
            <a:off x="922167" y="2030623"/>
            <a:ext cx="10353762" cy="4827377"/>
          </a:xfrm>
        </p:spPr>
        <p:txBody>
          <a:bodyPr>
            <a:normAutofit/>
          </a:bodyPr>
          <a:lstStyle/>
          <a:p>
            <a:r>
              <a:rPr lang="en-CA" sz="2400" dirty="0" smtClean="0">
                <a:effectLst/>
              </a:rPr>
              <a:t>Total depravity means that no matter how “civil” or “compassionate” or “industrious” or “law-abiding” someone might otherwise be in his dealings with other people, he is utterly and willfully loath to all that Christ is and says.</a:t>
            </a:r>
          </a:p>
          <a:p>
            <a:r>
              <a:rPr lang="en-US" sz="2400" dirty="0" smtClean="0"/>
              <a:t>What this means in terms of the gospel is that left to himself a person will invariably, inevitably, and without pause reject the truth.</a:t>
            </a:r>
          </a:p>
          <a:p>
            <a:pPr marL="0" indent="0">
              <a:buNone/>
            </a:pPr>
            <a:r>
              <a:rPr lang="en-CA" sz="2400" dirty="0"/>
              <a:t>“I might borrow the eloquence of Demosthenes or of Cicero, but ye will not come unto Christ. I might beg of you on my knees, with tears in my eyes, and show you the horrors of hell and the joys of heaven, the sufficiency of Christ, and your own lost condition, but you would none of you come unto Christ of yourselves unless the Spirit that rested on Christ should draw you. It is true of all men in their natural condition that they will not come unto Christ” </a:t>
            </a:r>
            <a:r>
              <a:rPr lang="en-CA" sz="2400" dirty="0" smtClean="0"/>
              <a:t>(Charles Spurgeon)</a:t>
            </a:r>
            <a:endParaRPr lang="en-CA" sz="2400" dirty="0" smtClean="0">
              <a:effectLst/>
            </a:endParaRPr>
          </a:p>
          <a:p>
            <a:pPr marL="0" indent="0">
              <a:buNone/>
            </a:pPr>
            <a:endParaRPr lang="en-US" sz="2400" dirty="0"/>
          </a:p>
          <a:p>
            <a:pPr marL="0" indent="0">
              <a:buNone/>
            </a:pPr>
            <a:endParaRPr lang="en-CA" sz="2400" dirty="0" smtClean="0">
              <a:effectLst/>
            </a:endParaRPr>
          </a:p>
          <a:p>
            <a:endParaRPr lang="en-CA" dirty="0"/>
          </a:p>
        </p:txBody>
      </p:sp>
    </p:spTree>
    <p:extLst>
      <p:ext uri="{BB962C8B-B14F-4D97-AF65-F5344CB8AC3E}">
        <p14:creationId xmlns:p14="http://schemas.microsoft.com/office/powerpoint/2010/main" val="1567238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Excursus: Free Will &amp; depravity</a:t>
            </a:r>
            <a:endParaRPr lang="en-CA" dirty="0"/>
          </a:p>
        </p:txBody>
      </p:sp>
      <p:sp>
        <p:nvSpPr>
          <p:cNvPr id="3" name="Content Placeholder 2"/>
          <p:cNvSpPr>
            <a:spLocks noGrp="1"/>
          </p:cNvSpPr>
          <p:nvPr>
            <p:ph idx="1"/>
          </p:nvPr>
        </p:nvSpPr>
        <p:spPr/>
        <p:txBody>
          <a:bodyPr>
            <a:normAutofit/>
          </a:bodyPr>
          <a:lstStyle/>
          <a:p>
            <a:r>
              <a:rPr lang="en-US" sz="2400" dirty="0" smtClean="0"/>
              <a:t>What, then, of human freedom?</a:t>
            </a:r>
          </a:p>
          <a:p>
            <a:r>
              <a:rPr lang="en-US" sz="2400" dirty="0" smtClean="0"/>
              <a:t>It </a:t>
            </a:r>
            <a:r>
              <a:rPr lang="en-US" sz="2400" dirty="0"/>
              <a:t>means we have free agency but not free will (compatibilism)</a:t>
            </a:r>
          </a:p>
          <a:p>
            <a:pPr lvl="1"/>
            <a:r>
              <a:rPr lang="en-US" sz="2400" b="1" dirty="0"/>
              <a:t>Free agency </a:t>
            </a:r>
            <a:r>
              <a:rPr lang="en-US" sz="2400" dirty="0"/>
              <a:t>– </a:t>
            </a:r>
            <a:r>
              <a:rPr lang="en-CA" sz="2400" dirty="0"/>
              <a:t>the ability to act according to one’s desires and inclinations without being compelled to do otherwise by something or someone external.</a:t>
            </a:r>
            <a:endParaRPr lang="en-CA" sz="2400" b="1" dirty="0"/>
          </a:p>
          <a:p>
            <a:pPr lvl="1"/>
            <a:r>
              <a:rPr lang="en-CA" sz="2400" b="1" dirty="0"/>
              <a:t>Free will </a:t>
            </a:r>
            <a:r>
              <a:rPr lang="en-CA" sz="2400" dirty="0"/>
              <a:t>– our will is the extension and invariable expression of his nature. As he is, so he wills. A man is therefore </a:t>
            </a:r>
            <a:r>
              <a:rPr lang="en-CA" sz="2400" b="1" dirty="0"/>
              <a:t>not</a:t>
            </a:r>
            <a:r>
              <a:rPr lang="en-CA" sz="2400" dirty="0"/>
              <a:t> free to act or to will or to choose contrary to his nature.</a:t>
            </a:r>
          </a:p>
          <a:p>
            <a:endParaRPr lang="en-CA" sz="2400" dirty="0"/>
          </a:p>
        </p:txBody>
      </p:sp>
    </p:spTree>
    <p:extLst>
      <p:ext uri="{BB962C8B-B14F-4D97-AF65-F5344CB8AC3E}">
        <p14:creationId xmlns:p14="http://schemas.microsoft.com/office/powerpoint/2010/main" val="2689191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Reformed Theology?</a:t>
            </a:r>
            <a:endParaRPr lang="en-CA" dirty="0"/>
          </a:p>
        </p:txBody>
      </p:sp>
      <p:sp>
        <p:nvSpPr>
          <p:cNvPr id="3" name="Subtitle 2"/>
          <p:cNvSpPr>
            <a:spLocks noGrp="1"/>
          </p:cNvSpPr>
          <p:nvPr>
            <p:ph type="subTitle" idx="1"/>
          </p:nvPr>
        </p:nvSpPr>
        <p:spPr/>
        <p:txBody>
          <a:bodyPr/>
          <a:lstStyle/>
          <a:p>
            <a:r>
              <a:rPr lang="en-US" dirty="0" smtClean="0"/>
              <a:t>It’s Bigger Than You Might Think</a:t>
            </a:r>
            <a:endParaRPr lang="en-CA" dirty="0"/>
          </a:p>
        </p:txBody>
      </p:sp>
      <p:sp>
        <p:nvSpPr>
          <p:cNvPr id="4" name="TextBox 3"/>
          <p:cNvSpPr txBox="1"/>
          <p:nvPr/>
        </p:nvSpPr>
        <p:spPr>
          <a:xfrm>
            <a:off x="9362715" y="6268994"/>
            <a:ext cx="1655805" cy="276999"/>
          </a:xfrm>
          <a:prstGeom prst="rect">
            <a:avLst/>
          </a:prstGeom>
          <a:noFill/>
        </p:spPr>
        <p:txBody>
          <a:bodyPr wrap="square" rtlCol="0">
            <a:spAutoFit/>
          </a:bodyPr>
          <a:lstStyle/>
          <a:p>
            <a:r>
              <a:rPr lang="en-CA" sz="1200" dirty="0"/>
              <a:t>© </a:t>
            </a:r>
            <a:r>
              <a:rPr lang="en-CA" sz="1200" dirty="0" smtClean="0"/>
              <a:t>2017 Jared </a:t>
            </a:r>
            <a:r>
              <a:rPr lang="en-CA" sz="1200" dirty="0" err="1" smtClean="0"/>
              <a:t>Hiebert</a:t>
            </a:r>
            <a:endParaRPr lang="en-CA" sz="1200" dirty="0"/>
          </a:p>
        </p:txBody>
      </p:sp>
    </p:spTree>
    <p:extLst>
      <p:ext uri="{BB962C8B-B14F-4D97-AF65-F5344CB8AC3E}">
        <p14:creationId xmlns:p14="http://schemas.microsoft.com/office/powerpoint/2010/main" val="48187382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Sovereign Election</a:t>
            </a:r>
            <a:endParaRPr lang="en-CA" dirty="0"/>
          </a:p>
        </p:txBody>
      </p:sp>
      <p:sp>
        <p:nvSpPr>
          <p:cNvPr id="5" name="Text Placeholder 4"/>
          <p:cNvSpPr>
            <a:spLocks noGrp="1"/>
          </p:cNvSpPr>
          <p:nvPr>
            <p:ph type="body" idx="1"/>
          </p:nvPr>
        </p:nvSpPr>
        <p:spPr/>
        <p:txBody>
          <a:bodyPr/>
          <a:lstStyle/>
          <a:p>
            <a:r>
              <a:rPr lang="en-US" dirty="0"/>
              <a:t>aka</a:t>
            </a:r>
            <a:r>
              <a:rPr lang="en-US" dirty="0" smtClean="0"/>
              <a:t>. Unconditional Election</a:t>
            </a:r>
            <a:endParaRPr lang="en-CA" dirty="0"/>
          </a:p>
        </p:txBody>
      </p:sp>
    </p:spTree>
    <p:extLst>
      <p:ext uri="{BB962C8B-B14F-4D97-AF65-F5344CB8AC3E}">
        <p14:creationId xmlns:p14="http://schemas.microsoft.com/office/powerpoint/2010/main" val="309483315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Sovereign election</a:t>
            </a:r>
            <a:endParaRPr lang="en-CA" dirty="0"/>
          </a:p>
        </p:txBody>
      </p:sp>
      <p:sp>
        <p:nvSpPr>
          <p:cNvPr id="5" name="Content Placeholder 4"/>
          <p:cNvSpPr>
            <a:spLocks noGrp="1"/>
          </p:cNvSpPr>
          <p:nvPr>
            <p:ph idx="1"/>
          </p:nvPr>
        </p:nvSpPr>
        <p:spPr>
          <a:xfrm>
            <a:off x="1069848" y="2121408"/>
            <a:ext cx="10058400" cy="4482592"/>
          </a:xfrm>
        </p:spPr>
        <p:txBody>
          <a:bodyPr>
            <a:normAutofit lnSpcReduction="10000"/>
          </a:bodyPr>
          <a:lstStyle/>
          <a:p>
            <a:pPr marL="0" indent="0">
              <a:buNone/>
            </a:pPr>
            <a:r>
              <a:rPr lang="en-CA" sz="2400" dirty="0"/>
              <a:t>From all eternity and by the completely wise and holy purpose of his own will, God has freely and unchangeably ordained whatever happens</a:t>
            </a:r>
            <a:r>
              <a:rPr lang="en-CA" sz="2400" dirty="0" smtClean="0"/>
              <a:t>. </a:t>
            </a:r>
            <a:r>
              <a:rPr lang="en-CA" sz="2400" dirty="0"/>
              <a:t>This ordainment does not mean, however, that God is the author of sin (he is not</a:t>
            </a:r>
            <a:r>
              <a:rPr lang="en-CA" sz="2400" dirty="0" smtClean="0"/>
              <a:t>), </a:t>
            </a:r>
            <a:r>
              <a:rPr lang="en-CA" sz="2400" dirty="0"/>
              <a:t>that he represses the will of his created beings, or that he takes away the freedom or contingency of secondary causes. Rather, the will of created beings and the freedom and </a:t>
            </a:r>
            <a:r>
              <a:rPr lang="en-CA" sz="2400" dirty="0" smtClean="0"/>
              <a:t>contingency of secondary causes are established by him.</a:t>
            </a:r>
          </a:p>
          <a:p>
            <a:pPr marL="0" indent="0">
              <a:buNone/>
            </a:pPr>
            <a:endParaRPr lang="en-US" sz="2400" dirty="0"/>
          </a:p>
          <a:p>
            <a:pPr marL="0" indent="0">
              <a:buNone/>
            </a:pPr>
            <a:r>
              <a:rPr lang="en-CA" sz="2400" dirty="0"/>
              <a:t>Although God knows whatever may or can happen under all possible circumstances, </a:t>
            </a:r>
            <a:r>
              <a:rPr lang="en-CA" sz="2400" dirty="0" smtClean="0"/>
              <a:t> </a:t>
            </a:r>
            <a:r>
              <a:rPr lang="en-CA" sz="2400" dirty="0"/>
              <a:t>he has not ordered anything because he foresaw it in the future as something which would happen under such circumstances.</a:t>
            </a:r>
            <a:endParaRPr lang="en-CA" sz="2400" dirty="0" smtClean="0"/>
          </a:p>
          <a:p>
            <a:pPr marL="0" indent="0" algn="r">
              <a:buNone/>
            </a:pPr>
            <a:r>
              <a:rPr lang="en-US" sz="2400" dirty="0"/>
              <a:t>Westminster Confession, </a:t>
            </a:r>
            <a:r>
              <a:rPr lang="en-US" sz="2400" dirty="0" smtClean="0"/>
              <a:t>3.1-2</a:t>
            </a:r>
            <a:endParaRPr lang="en-CA" sz="2400" dirty="0"/>
          </a:p>
        </p:txBody>
      </p:sp>
    </p:spTree>
    <p:extLst>
      <p:ext uri="{BB962C8B-B14F-4D97-AF65-F5344CB8AC3E}">
        <p14:creationId xmlns:p14="http://schemas.microsoft.com/office/powerpoint/2010/main" val="199074232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Sovereign election</a:t>
            </a:r>
            <a:endParaRPr lang="en-CA" dirty="0"/>
          </a:p>
        </p:txBody>
      </p:sp>
      <p:sp>
        <p:nvSpPr>
          <p:cNvPr id="3" name="Content Placeholder 2"/>
          <p:cNvSpPr>
            <a:spLocks noGrp="1"/>
          </p:cNvSpPr>
          <p:nvPr>
            <p:ph idx="1"/>
          </p:nvPr>
        </p:nvSpPr>
        <p:spPr>
          <a:xfrm>
            <a:off x="1069848" y="2121407"/>
            <a:ext cx="10058400" cy="4567259"/>
          </a:xfrm>
        </p:spPr>
        <p:txBody>
          <a:bodyPr>
            <a:normAutofit/>
          </a:bodyPr>
          <a:lstStyle/>
          <a:p>
            <a:pPr marL="0" indent="0">
              <a:buNone/>
            </a:pPr>
            <a:r>
              <a:rPr lang="en-CA" sz="2400" dirty="0"/>
              <a:t>Before the creation of the world</a:t>
            </a:r>
            <a:r>
              <a:rPr lang="en-CA" sz="2400" dirty="0" smtClean="0"/>
              <a:t>, </a:t>
            </a:r>
            <a:r>
              <a:rPr lang="en-CA" sz="2400" dirty="0"/>
              <a:t>according to his eternal, unchangeable </a:t>
            </a:r>
            <a:r>
              <a:rPr lang="en-CA" sz="2400" dirty="0" smtClean="0"/>
              <a:t>plan </a:t>
            </a:r>
            <a:r>
              <a:rPr lang="en-CA" sz="2400" dirty="0"/>
              <a:t>and the hidden purpose and good pleasure of his will, </a:t>
            </a:r>
            <a:r>
              <a:rPr lang="en-CA" sz="2400" dirty="0" smtClean="0"/>
              <a:t> </a:t>
            </a:r>
            <a:r>
              <a:rPr lang="en-CA" sz="2400" dirty="0"/>
              <a:t>God has chosen in </a:t>
            </a:r>
            <a:r>
              <a:rPr lang="en-CA" sz="2400" dirty="0" smtClean="0"/>
              <a:t>Christ </a:t>
            </a:r>
            <a:r>
              <a:rPr lang="en-CA" sz="2400" dirty="0"/>
              <a:t>those of mankind who are predestined to life and to everlasting </a:t>
            </a:r>
            <a:r>
              <a:rPr lang="en-CA" sz="2400" dirty="0" smtClean="0"/>
              <a:t>glory. </a:t>
            </a:r>
            <a:r>
              <a:rPr lang="en-CA" sz="2400" dirty="0"/>
              <a:t>He has done this solely out of his own mercy and love and completely </a:t>
            </a:r>
            <a:r>
              <a:rPr lang="en-CA" sz="2400" b="1" dirty="0"/>
              <a:t>to the praise of his wonderful </a:t>
            </a:r>
            <a:r>
              <a:rPr lang="en-CA" sz="2400" b="1" dirty="0" smtClean="0"/>
              <a:t>grace</a:t>
            </a:r>
            <a:r>
              <a:rPr lang="en-CA" sz="2400" dirty="0" smtClean="0"/>
              <a:t>. </a:t>
            </a:r>
          </a:p>
          <a:p>
            <a:pPr marL="0" indent="0">
              <a:buNone/>
            </a:pPr>
            <a:r>
              <a:rPr lang="en-CA" sz="2400" dirty="0" smtClean="0"/>
              <a:t>According </a:t>
            </a:r>
            <a:r>
              <a:rPr lang="en-CA" sz="2400" dirty="0"/>
              <a:t>to the hidden purpose of his own will, by which he offers or withholds mercy at his pleasure, and for the glory of his sovereign power over his creatures, it pleased God not to call the rest of </a:t>
            </a:r>
            <a:r>
              <a:rPr lang="en-CA" sz="2400" dirty="0" smtClean="0"/>
              <a:t>mankind </a:t>
            </a:r>
            <a:r>
              <a:rPr lang="en-CA" sz="2400" dirty="0"/>
              <a:t>and to ordain them to dishonor and wrath for their </a:t>
            </a:r>
            <a:r>
              <a:rPr lang="en-CA" sz="2400" dirty="0" smtClean="0"/>
              <a:t>sin </a:t>
            </a:r>
            <a:r>
              <a:rPr lang="en-CA" sz="2400" b="1" dirty="0"/>
              <a:t>to the praise of his glorious </a:t>
            </a:r>
            <a:r>
              <a:rPr lang="en-CA" sz="2400" b="1" dirty="0" smtClean="0"/>
              <a:t>justice</a:t>
            </a:r>
            <a:r>
              <a:rPr lang="en-CA" sz="2400" dirty="0" smtClean="0"/>
              <a:t>.</a:t>
            </a:r>
          </a:p>
          <a:p>
            <a:pPr marL="0" indent="0" algn="r">
              <a:buNone/>
            </a:pPr>
            <a:r>
              <a:rPr lang="en-US" sz="2400" dirty="0" smtClean="0"/>
              <a:t>Westminster Confession, 3.5, 7</a:t>
            </a:r>
            <a:endParaRPr lang="en-CA" sz="2400" dirty="0"/>
          </a:p>
        </p:txBody>
      </p:sp>
    </p:spTree>
    <p:extLst>
      <p:ext uri="{BB962C8B-B14F-4D97-AF65-F5344CB8AC3E}">
        <p14:creationId xmlns:p14="http://schemas.microsoft.com/office/powerpoint/2010/main" val="384209256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Sovereign Election</a:t>
            </a:r>
            <a:endParaRPr lang="en-CA" dirty="0"/>
          </a:p>
        </p:txBody>
      </p:sp>
      <p:sp>
        <p:nvSpPr>
          <p:cNvPr id="5" name="Content Placeholder 4"/>
          <p:cNvSpPr>
            <a:spLocks noGrp="1"/>
          </p:cNvSpPr>
          <p:nvPr>
            <p:ph sz="half" idx="1"/>
          </p:nvPr>
        </p:nvSpPr>
        <p:spPr/>
        <p:txBody>
          <a:bodyPr>
            <a:normAutofit/>
          </a:bodyPr>
          <a:lstStyle/>
          <a:p>
            <a:pPr marL="36900" indent="0">
              <a:buNone/>
            </a:pPr>
            <a:endParaRPr lang="en-CA" sz="2400" dirty="0" smtClean="0">
              <a:effectLst/>
            </a:endParaRPr>
          </a:p>
          <a:p>
            <a:pPr marL="36900" indent="0">
              <a:buNone/>
            </a:pPr>
            <a:endParaRPr lang="en-CA" sz="2400" dirty="0">
              <a:effectLst/>
            </a:endParaRPr>
          </a:p>
          <a:p>
            <a:pPr marL="36900" indent="0">
              <a:buNone/>
            </a:pPr>
            <a:r>
              <a:rPr lang="en-CA" sz="2400" dirty="0" smtClean="0">
                <a:effectLst/>
              </a:rPr>
              <a:t>“</a:t>
            </a:r>
            <a:r>
              <a:rPr lang="en-CA" sz="2400" dirty="0">
                <a:effectLst/>
              </a:rPr>
              <a:t>It is better to limp along this path than to rush with all speed outside it</a:t>
            </a:r>
            <a:r>
              <a:rPr lang="en-CA" sz="2400" dirty="0" smtClean="0">
                <a:effectLst/>
              </a:rPr>
              <a:t>.”</a:t>
            </a:r>
            <a:endParaRPr lang="en-US" sz="2400" dirty="0">
              <a:effectLst/>
            </a:endParaRPr>
          </a:p>
          <a:p>
            <a:pPr marL="36900" indent="0" algn="r">
              <a:buNone/>
            </a:pPr>
            <a:r>
              <a:rPr lang="en-US" sz="2400" dirty="0" smtClean="0">
                <a:effectLst/>
              </a:rPr>
              <a:t>John Calvin</a:t>
            </a:r>
          </a:p>
          <a:p>
            <a:pPr marL="36900" indent="0" algn="r">
              <a:buNone/>
            </a:pPr>
            <a:r>
              <a:rPr lang="en-US" sz="2400" i="1" dirty="0" smtClean="0">
                <a:effectLst/>
              </a:rPr>
              <a:t>Institutes</a:t>
            </a:r>
            <a:r>
              <a:rPr lang="en-US" sz="2400" dirty="0" smtClean="0">
                <a:effectLst/>
              </a:rPr>
              <a:t> 1.6.3</a:t>
            </a:r>
            <a:endParaRPr lang="en-CA" sz="2400" i="1"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69869" y="2525712"/>
            <a:ext cx="4343400" cy="3314700"/>
          </a:xfrm>
        </p:spPr>
      </p:pic>
    </p:spTree>
    <p:extLst>
      <p:ext uri="{BB962C8B-B14F-4D97-AF65-F5344CB8AC3E}">
        <p14:creationId xmlns:p14="http://schemas.microsoft.com/office/powerpoint/2010/main" val="388441908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Sovereign election</a:t>
            </a:r>
            <a:endParaRPr lang="en-CA" dirty="0"/>
          </a:p>
        </p:txBody>
      </p:sp>
      <p:sp>
        <p:nvSpPr>
          <p:cNvPr id="6" name="Content Placeholder 5"/>
          <p:cNvSpPr>
            <a:spLocks noGrp="1"/>
          </p:cNvSpPr>
          <p:nvPr>
            <p:ph idx="1"/>
          </p:nvPr>
        </p:nvSpPr>
        <p:spPr/>
        <p:txBody>
          <a:bodyPr>
            <a:normAutofit/>
          </a:bodyPr>
          <a:lstStyle/>
          <a:p>
            <a:pPr marL="0" indent="0">
              <a:buNone/>
            </a:pPr>
            <a:r>
              <a:rPr lang="en-US" sz="2400" dirty="0" smtClean="0"/>
              <a:t>Essentially there are three options:</a:t>
            </a:r>
          </a:p>
          <a:p>
            <a:pPr marL="457200" indent="-457200">
              <a:buFont typeface="+mj-lt"/>
              <a:buAutoNum type="arabicPeriod"/>
            </a:pPr>
            <a:r>
              <a:rPr lang="en-CA" sz="2400" dirty="0"/>
              <a:t>God elects those who are good</a:t>
            </a:r>
            <a:r>
              <a:rPr lang="en-CA" sz="2400" dirty="0" smtClean="0"/>
              <a:t>.</a:t>
            </a:r>
          </a:p>
          <a:p>
            <a:pPr marL="457200" indent="-457200">
              <a:buFont typeface="+mj-lt"/>
              <a:buAutoNum type="arabicPeriod"/>
            </a:pPr>
            <a:r>
              <a:rPr lang="en-US" sz="2400" dirty="0" smtClean="0"/>
              <a:t>God elects some who are bad, but he elects them since they have exercised faith in Christ. This is Arminianism.</a:t>
            </a:r>
          </a:p>
          <a:p>
            <a:pPr marL="457200" indent="-457200">
              <a:buFont typeface="+mj-lt"/>
              <a:buAutoNum type="arabicPeriod"/>
            </a:pPr>
            <a:r>
              <a:rPr lang="en-US" sz="2400" dirty="0" smtClean="0"/>
              <a:t>God elects some who are bad, and who are not able to save themselves. Thus his election is according to his sovereign good pleasure alone. This is Reformed.</a:t>
            </a:r>
          </a:p>
        </p:txBody>
      </p:sp>
    </p:spTree>
    <p:extLst>
      <p:ext uri="{BB962C8B-B14F-4D97-AF65-F5344CB8AC3E}">
        <p14:creationId xmlns:p14="http://schemas.microsoft.com/office/powerpoint/2010/main" val="1109645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Reformed Theology?</a:t>
            </a:r>
            <a:endParaRPr lang="en-CA" dirty="0"/>
          </a:p>
        </p:txBody>
      </p:sp>
      <p:sp>
        <p:nvSpPr>
          <p:cNvPr id="3" name="Subtitle 2"/>
          <p:cNvSpPr>
            <a:spLocks noGrp="1"/>
          </p:cNvSpPr>
          <p:nvPr>
            <p:ph type="subTitle" idx="1"/>
          </p:nvPr>
        </p:nvSpPr>
        <p:spPr/>
        <p:txBody>
          <a:bodyPr/>
          <a:lstStyle/>
          <a:p>
            <a:r>
              <a:rPr lang="en-US" dirty="0" smtClean="0"/>
              <a:t>It’s Bigger Than You Might Think</a:t>
            </a:r>
            <a:endParaRPr lang="en-CA" dirty="0"/>
          </a:p>
        </p:txBody>
      </p:sp>
    </p:spTree>
    <p:extLst>
      <p:ext uri="{BB962C8B-B14F-4D97-AF65-F5344CB8AC3E}">
        <p14:creationId xmlns:p14="http://schemas.microsoft.com/office/powerpoint/2010/main" val="73951845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Sovereign election</a:t>
            </a:r>
            <a:endParaRPr lang="en-CA" dirty="0"/>
          </a:p>
        </p:txBody>
      </p:sp>
      <p:sp>
        <p:nvSpPr>
          <p:cNvPr id="3" name="Content Placeholder 2"/>
          <p:cNvSpPr>
            <a:spLocks noGrp="1"/>
          </p:cNvSpPr>
          <p:nvPr>
            <p:ph idx="1"/>
          </p:nvPr>
        </p:nvSpPr>
        <p:spPr/>
        <p:txBody>
          <a:bodyPr>
            <a:normAutofit/>
          </a:bodyPr>
          <a:lstStyle/>
          <a:p>
            <a:r>
              <a:rPr lang="en-CA" sz="2400" dirty="0"/>
              <a:t>The question reduces to this: Does God elect people because they believe in the Lord Jesus Christ, or does God elect people in order that they shall believe in Christ? (cf. Storms)</a:t>
            </a:r>
            <a:endParaRPr lang="en-US" sz="2400" dirty="0"/>
          </a:p>
          <a:p>
            <a:r>
              <a:rPr lang="en-US" sz="2400" dirty="0" smtClean="0"/>
              <a:t>Or to put it even more simply:</a:t>
            </a:r>
          </a:p>
          <a:p>
            <a:pPr lvl="1"/>
            <a:r>
              <a:rPr lang="en-US" sz="2200" dirty="0" smtClean="0"/>
              <a:t>The Calvinist says that God elects unbelievers and predestines them to become believers.</a:t>
            </a:r>
          </a:p>
          <a:p>
            <a:pPr lvl="1"/>
            <a:r>
              <a:rPr lang="en-US" sz="2200" dirty="0" smtClean="0"/>
              <a:t>The Arminian says that God elects believers and predestines them to become his children.</a:t>
            </a:r>
            <a:endParaRPr lang="en-CA" sz="2200" dirty="0"/>
          </a:p>
        </p:txBody>
      </p:sp>
    </p:spTree>
    <p:extLst>
      <p:ext uri="{BB962C8B-B14F-4D97-AF65-F5344CB8AC3E}">
        <p14:creationId xmlns:p14="http://schemas.microsoft.com/office/powerpoint/2010/main" val="2893568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Sovereign Election: Overview</a:t>
            </a:r>
            <a:endParaRPr lang="en-CA" dirty="0"/>
          </a:p>
        </p:txBody>
      </p:sp>
      <p:sp>
        <p:nvSpPr>
          <p:cNvPr id="3" name="Content Placeholder 2"/>
          <p:cNvSpPr>
            <a:spLocks noGrp="1"/>
          </p:cNvSpPr>
          <p:nvPr>
            <p:ph idx="1"/>
          </p:nvPr>
        </p:nvSpPr>
        <p:spPr>
          <a:xfrm>
            <a:off x="913795" y="1732449"/>
            <a:ext cx="10353762" cy="4700435"/>
          </a:xfrm>
        </p:spPr>
        <p:txBody>
          <a:bodyPr>
            <a:normAutofit lnSpcReduction="10000"/>
          </a:bodyPr>
          <a:lstStyle/>
          <a:p>
            <a:r>
              <a:rPr lang="en-CA" sz="2400" dirty="0">
                <a:effectLst/>
              </a:rPr>
              <a:t>God's election is unconditional. God's choice of certain individuals for salvation was not based on any foreseen response of obedience, future faith, repentance or any other action. </a:t>
            </a:r>
            <a:endParaRPr lang="en-CA" sz="2400" dirty="0" smtClean="0">
              <a:effectLst/>
            </a:endParaRPr>
          </a:p>
          <a:p>
            <a:r>
              <a:rPr lang="en-CA" sz="2400" dirty="0" smtClean="0">
                <a:effectLst/>
              </a:rPr>
              <a:t>From </a:t>
            </a:r>
            <a:r>
              <a:rPr lang="en-CA" sz="2400" dirty="0">
                <a:effectLst/>
              </a:rPr>
              <a:t>eternity past, God the Father chose certain individuals from every tongue, tribe, nation and generation of humanity to </a:t>
            </a:r>
            <a:r>
              <a:rPr lang="en-CA" sz="2400" dirty="0" smtClean="0">
                <a:effectLst/>
              </a:rPr>
              <a:t>redeem - the elect - and </a:t>
            </a:r>
            <a:r>
              <a:rPr lang="en-CA" sz="2400" dirty="0">
                <a:effectLst/>
              </a:rPr>
              <a:t>passed over the rest of </a:t>
            </a:r>
            <a:r>
              <a:rPr lang="en-CA" sz="2400" dirty="0" smtClean="0">
                <a:effectLst/>
              </a:rPr>
              <a:t>mankind - the </a:t>
            </a:r>
            <a:r>
              <a:rPr lang="en-CA" sz="2400" dirty="0">
                <a:effectLst/>
              </a:rPr>
              <a:t>reprobate. </a:t>
            </a:r>
            <a:endParaRPr lang="en-CA" sz="2400" dirty="0" smtClean="0">
              <a:effectLst/>
            </a:endParaRPr>
          </a:p>
          <a:p>
            <a:r>
              <a:rPr lang="en-CA" sz="2400" dirty="0" smtClean="0">
                <a:effectLst/>
              </a:rPr>
              <a:t>Thus </a:t>
            </a:r>
            <a:r>
              <a:rPr lang="en-CA" sz="2400" dirty="0">
                <a:effectLst/>
              </a:rPr>
              <a:t>God’s choice of who he would save was rooted entirely in His sovereign, transcendent, perfect will, the nature or specifics of which the Bible leaves as a complete mystery to us. No one deserves salvation, since "all have sinned and fallen short of the glory of God" (Romans 3:23). </a:t>
            </a:r>
            <a:endParaRPr lang="en-CA" sz="2400" dirty="0" smtClean="0">
              <a:effectLst/>
            </a:endParaRPr>
          </a:p>
          <a:p>
            <a:r>
              <a:rPr lang="en-CA" sz="2400" dirty="0" smtClean="0">
                <a:effectLst/>
              </a:rPr>
              <a:t>Salvation is, therefore, entirely </a:t>
            </a:r>
            <a:r>
              <a:rPr lang="en-CA" sz="2400" dirty="0">
                <a:effectLst/>
              </a:rPr>
              <a:t>of God's grace to save some out of the mass of perdition.</a:t>
            </a:r>
            <a:endParaRPr lang="en-CA" sz="2400" dirty="0"/>
          </a:p>
        </p:txBody>
      </p:sp>
    </p:spTree>
    <p:extLst>
      <p:ext uri="{BB962C8B-B14F-4D97-AF65-F5344CB8AC3E}">
        <p14:creationId xmlns:p14="http://schemas.microsoft.com/office/powerpoint/2010/main" val="1408876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Sovereign Election</a:t>
            </a:r>
            <a:endParaRPr lang="en-CA" dirty="0"/>
          </a:p>
        </p:txBody>
      </p:sp>
      <p:sp>
        <p:nvSpPr>
          <p:cNvPr id="3" name="Content Placeholder 2"/>
          <p:cNvSpPr>
            <a:spLocks noGrp="1"/>
          </p:cNvSpPr>
          <p:nvPr>
            <p:ph idx="1"/>
          </p:nvPr>
        </p:nvSpPr>
        <p:spPr/>
        <p:txBody>
          <a:bodyPr>
            <a:normAutofit/>
          </a:bodyPr>
          <a:lstStyle/>
          <a:p>
            <a:pPr marL="0" indent="0">
              <a:buNone/>
            </a:pPr>
            <a:r>
              <a:rPr lang="en-CA" sz="2400" dirty="0">
                <a:effectLst/>
              </a:rPr>
              <a:t>A</a:t>
            </a:r>
            <a:r>
              <a:rPr lang="en-CA" sz="2400" dirty="0" smtClean="0">
                <a:effectLst/>
              </a:rPr>
              <a:t>spects </a:t>
            </a:r>
            <a:r>
              <a:rPr lang="en-CA" sz="2400" dirty="0">
                <a:effectLst/>
              </a:rPr>
              <a:t>of divine election that are key </a:t>
            </a:r>
            <a:r>
              <a:rPr lang="en-CA" sz="2400" dirty="0" smtClean="0">
                <a:effectLst/>
              </a:rPr>
              <a:t>to understand:</a:t>
            </a:r>
            <a:endParaRPr lang="en-CA" sz="2400" dirty="0">
              <a:effectLst/>
            </a:endParaRPr>
          </a:p>
          <a:p>
            <a:pPr fontAlgn="base"/>
            <a:r>
              <a:rPr lang="en-CA" sz="2400" dirty="0">
                <a:effectLst/>
              </a:rPr>
              <a:t>It is God's choice alone - he saves whomever he pleases according to his own will and for his own </a:t>
            </a:r>
            <a:r>
              <a:rPr lang="en-CA" sz="2400" dirty="0" smtClean="0">
                <a:effectLst/>
              </a:rPr>
              <a:t>purposes.</a:t>
            </a:r>
          </a:p>
          <a:p>
            <a:pPr fontAlgn="base"/>
            <a:r>
              <a:rPr lang="en-CA" sz="2400" dirty="0" smtClean="0">
                <a:effectLst/>
              </a:rPr>
              <a:t>It </a:t>
            </a:r>
            <a:r>
              <a:rPr lang="en-CA" sz="2400" dirty="0">
                <a:effectLst/>
              </a:rPr>
              <a:t>is an unconditional choosing - God's </a:t>
            </a:r>
            <a:r>
              <a:rPr lang="en-CA" sz="2400" dirty="0" smtClean="0">
                <a:effectLst/>
              </a:rPr>
              <a:t>choice </a:t>
            </a:r>
            <a:r>
              <a:rPr lang="en-CA" sz="2400" dirty="0">
                <a:effectLst/>
              </a:rPr>
              <a:t>of who will be saved rests on his sovereign decision alone - it lacks external conditions (such as an act of faith seen in the future). </a:t>
            </a:r>
            <a:endParaRPr lang="en-CA" sz="2400" dirty="0" smtClean="0">
              <a:effectLst/>
            </a:endParaRPr>
          </a:p>
          <a:p>
            <a:pPr fontAlgn="base"/>
            <a:r>
              <a:rPr lang="en-US" sz="2400" dirty="0" smtClean="0">
                <a:effectLst/>
              </a:rPr>
              <a:t>Election is </a:t>
            </a:r>
            <a:r>
              <a:rPr lang="en-US" sz="2400" b="1" dirty="0" err="1" smtClean="0">
                <a:effectLst/>
              </a:rPr>
              <a:t>monergistic</a:t>
            </a:r>
            <a:r>
              <a:rPr lang="en-US" sz="2400" dirty="0" smtClean="0">
                <a:effectLst/>
              </a:rPr>
              <a:t> (God alone is responsible for our salvation)</a:t>
            </a:r>
            <a:endParaRPr lang="en-CA" sz="2400" dirty="0">
              <a:effectLst/>
            </a:endParaRPr>
          </a:p>
          <a:p>
            <a:pPr marL="0" indent="0">
              <a:buNone/>
            </a:pPr>
            <a:endParaRPr lang="en-CA" dirty="0"/>
          </a:p>
        </p:txBody>
      </p:sp>
    </p:spTree>
    <p:extLst>
      <p:ext uri="{BB962C8B-B14F-4D97-AF65-F5344CB8AC3E}">
        <p14:creationId xmlns:p14="http://schemas.microsoft.com/office/powerpoint/2010/main" val="323625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1476" y="123105"/>
            <a:ext cx="10058400" cy="1609344"/>
          </a:xfrm>
        </p:spPr>
        <p:txBody>
          <a:bodyPr/>
          <a:lstStyle/>
          <a:p>
            <a:r>
              <a:rPr lang="en-US" dirty="0" smtClean="0"/>
              <a:t>Sovereign Election</a:t>
            </a:r>
            <a:endParaRPr lang="en-CA" dirty="0"/>
          </a:p>
        </p:txBody>
      </p:sp>
      <p:sp>
        <p:nvSpPr>
          <p:cNvPr id="3" name="Content Placeholder 2"/>
          <p:cNvSpPr>
            <a:spLocks noGrp="1"/>
          </p:cNvSpPr>
          <p:nvPr>
            <p:ph idx="1"/>
          </p:nvPr>
        </p:nvSpPr>
        <p:spPr>
          <a:xfrm>
            <a:off x="913795" y="1461516"/>
            <a:ext cx="10353762" cy="4828772"/>
          </a:xfrm>
        </p:spPr>
        <p:txBody>
          <a:bodyPr>
            <a:noAutofit/>
          </a:bodyPr>
          <a:lstStyle/>
          <a:p>
            <a:pPr marL="36900" indent="0">
              <a:buNone/>
            </a:pPr>
            <a:r>
              <a:rPr lang="en-CA" sz="2400" b="1" dirty="0">
                <a:effectLst/>
              </a:rPr>
              <a:t>Romans 9</a:t>
            </a:r>
            <a:r>
              <a:rPr lang="en-CA" sz="2400" dirty="0">
                <a:effectLst/>
              </a:rPr>
              <a:t> - "Though they were not yet born and had done nothing either good or bad, in order that God’s purpose of election might continue not because of works but because of his call, she was told, “The elder will serve the younger.” As it is written, “Jacob I loved, but Esau I hated.”" (vv. 11–13)</a:t>
            </a:r>
          </a:p>
          <a:p>
            <a:pPr marL="36900" indent="0">
              <a:buNone/>
            </a:pPr>
            <a:r>
              <a:rPr lang="en-CA" sz="2400" b="1" dirty="0">
                <a:effectLst/>
              </a:rPr>
              <a:t>Ephesians 1:3-14</a:t>
            </a:r>
            <a:r>
              <a:rPr lang="en-CA" sz="2400" dirty="0">
                <a:effectLst/>
              </a:rPr>
              <a:t> - “He chose us in him before the foundation of the world that we should be holy and blameless before him. He destined us in love to be his sons through Jesus Christ, according to the purpose of his will, to the praise of his glorious grace.” (vv.4–6); “We who first hoped in Christ have been destined and appointed to live for the praise of his glory” (v. 12).</a:t>
            </a:r>
          </a:p>
          <a:p>
            <a:pPr marL="36900" indent="0">
              <a:buNone/>
            </a:pPr>
            <a:r>
              <a:rPr lang="en-CA" sz="2400" b="1" dirty="0">
                <a:effectLst/>
              </a:rPr>
              <a:t>2 Thessalonians 2:13</a:t>
            </a:r>
            <a:r>
              <a:rPr lang="en-CA" sz="2400" dirty="0">
                <a:effectLst/>
              </a:rPr>
              <a:t> - “We are bound to give thanks to God always for you, brethren beloved by the Lord, because God chose you from the beginning to be saved through sanctification by the Spirit and belief in the truth</a:t>
            </a:r>
            <a:r>
              <a:rPr lang="en-CA" sz="2400" dirty="0" smtClean="0">
                <a:effectLst/>
              </a:rPr>
              <a:t>”</a:t>
            </a:r>
            <a:endParaRPr lang="en-CA" sz="2400" dirty="0">
              <a:effectLst/>
            </a:endParaRPr>
          </a:p>
        </p:txBody>
      </p:sp>
    </p:spTree>
    <p:extLst>
      <p:ext uri="{BB962C8B-B14F-4D97-AF65-F5344CB8AC3E}">
        <p14:creationId xmlns:p14="http://schemas.microsoft.com/office/powerpoint/2010/main" val="261586907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Sovereign Election</a:t>
            </a:r>
            <a:endParaRPr lang="en-CA" dirty="0"/>
          </a:p>
        </p:txBody>
      </p:sp>
      <p:sp>
        <p:nvSpPr>
          <p:cNvPr id="3" name="Content Placeholder 2"/>
          <p:cNvSpPr>
            <a:spLocks noGrp="1"/>
          </p:cNvSpPr>
          <p:nvPr>
            <p:ph idx="1"/>
          </p:nvPr>
        </p:nvSpPr>
        <p:spPr/>
        <p:txBody>
          <a:bodyPr>
            <a:normAutofit/>
          </a:bodyPr>
          <a:lstStyle/>
          <a:p>
            <a:pPr marL="36900" indent="0">
              <a:buNone/>
            </a:pPr>
            <a:r>
              <a:rPr lang="en-CA" sz="2400" b="1" dirty="0"/>
              <a:t>2 Timothy 1:9</a:t>
            </a:r>
            <a:r>
              <a:rPr lang="en-CA" sz="2400" dirty="0"/>
              <a:t> - God is the one “who saved us and called us with a holy calling, not in virtue of our works but in virtue of his own purpose and the grace which he gave us in Christ Jesus ages ago.”</a:t>
            </a:r>
          </a:p>
          <a:p>
            <a:pPr marL="36900" indent="0">
              <a:buNone/>
            </a:pPr>
            <a:r>
              <a:rPr lang="en-CA" sz="2400" b="1" dirty="0"/>
              <a:t>Revelation 13:7</a:t>
            </a:r>
            <a:r>
              <a:rPr lang="en-CA" sz="2400" dirty="0"/>
              <a:t> - “And authority was given it over every tribe and people and tongue and nation, and all who dwell on earth will worship it, every one whose name has not been written before the foundation of the world in the book of life of the Lamb that was slain.”</a:t>
            </a:r>
          </a:p>
          <a:p>
            <a:pPr marL="36900" indent="0">
              <a:buNone/>
            </a:pPr>
            <a:r>
              <a:rPr lang="en-CA" sz="2400" b="1" dirty="0"/>
              <a:t>Revelation 17:8</a:t>
            </a:r>
            <a:r>
              <a:rPr lang="en-CA" sz="2400" dirty="0"/>
              <a:t> - “The dwellers on earth whose names have not been written in the book of life from the foundation of the world will marvel to behold the beast, because it was and is not and is to come.”</a:t>
            </a:r>
          </a:p>
          <a:p>
            <a:pPr marL="0" indent="0">
              <a:buNone/>
            </a:pPr>
            <a:endParaRPr lang="en-CA" sz="2400" dirty="0"/>
          </a:p>
        </p:txBody>
      </p:sp>
    </p:spTree>
    <p:extLst>
      <p:ext uri="{BB962C8B-B14F-4D97-AF65-F5344CB8AC3E}">
        <p14:creationId xmlns:p14="http://schemas.microsoft.com/office/powerpoint/2010/main" val="47117243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Sovereign Election: Objections</a:t>
            </a:r>
            <a:endParaRPr lang="en-CA" dirty="0"/>
          </a:p>
        </p:txBody>
      </p:sp>
      <p:sp>
        <p:nvSpPr>
          <p:cNvPr id="3" name="Content Placeholder 2"/>
          <p:cNvSpPr>
            <a:spLocks noGrp="1"/>
          </p:cNvSpPr>
          <p:nvPr>
            <p:ph idx="1"/>
          </p:nvPr>
        </p:nvSpPr>
        <p:spPr>
          <a:xfrm>
            <a:off x="922167" y="2093976"/>
            <a:ext cx="10353762" cy="4733665"/>
          </a:xfrm>
        </p:spPr>
        <p:txBody>
          <a:bodyPr>
            <a:normAutofit lnSpcReduction="10000"/>
          </a:bodyPr>
          <a:lstStyle/>
          <a:p>
            <a:pPr marL="457200" indent="-457200" fontAlgn="base">
              <a:buFont typeface="+mj-lt"/>
              <a:buAutoNum type="arabicPeriod"/>
            </a:pPr>
            <a:r>
              <a:rPr lang="en-CA" sz="2400" dirty="0">
                <a:effectLst/>
              </a:rPr>
              <a:t>Why wouldn’t God save everyone if he has the power to do </a:t>
            </a:r>
            <a:r>
              <a:rPr lang="en-CA" sz="2400" dirty="0" smtClean="0">
                <a:effectLst/>
              </a:rPr>
              <a:t>so?</a:t>
            </a:r>
            <a:endParaRPr lang="en-CA" sz="2400" dirty="0">
              <a:effectLst/>
            </a:endParaRPr>
          </a:p>
          <a:p>
            <a:pPr marL="457200" indent="-457200" fontAlgn="base">
              <a:buFont typeface="+mj-lt"/>
              <a:buAutoNum type="arabicPeriod"/>
            </a:pPr>
            <a:r>
              <a:rPr lang="en-CA" sz="2400" dirty="0" smtClean="0">
                <a:effectLst/>
              </a:rPr>
              <a:t>Romans 8:29, "For those whom he foreknew he also predestined to be conformed to the image of his Son." Does this not suggest that God's election is a result of seeing our faith?</a:t>
            </a:r>
          </a:p>
          <a:p>
            <a:pPr marL="457200" indent="-457200" fontAlgn="base">
              <a:buFont typeface="+mj-lt"/>
              <a:buAutoNum type="arabicPeriod"/>
            </a:pPr>
            <a:r>
              <a:rPr lang="en-CA" sz="2400" dirty="0" smtClean="0">
                <a:effectLst/>
              </a:rPr>
              <a:t>Election is fatalistic / mechanistic; it makes people into robots who simply do what they were eternally programmed to do.</a:t>
            </a:r>
          </a:p>
          <a:p>
            <a:pPr marL="457200" indent="-457200" fontAlgn="base">
              <a:buFont typeface="+mj-lt"/>
              <a:buAutoNum type="arabicPeriod"/>
            </a:pPr>
            <a:r>
              <a:rPr lang="en-US" sz="2400" dirty="0" smtClean="0"/>
              <a:t>If everything is fixed and certain, why pray, evangelize, or do anything at all?</a:t>
            </a:r>
            <a:endParaRPr lang="en-CA" sz="2400" dirty="0" smtClean="0">
              <a:effectLst/>
            </a:endParaRPr>
          </a:p>
          <a:p>
            <a:pPr marL="457200" indent="-457200" fontAlgn="base">
              <a:buFont typeface="+mj-lt"/>
              <a:buAutoNum type="arabicPeriod"/>
            </a:pPr>
            <a:r>
              <a:rPr lang="en-CA" sz="2400" dirty="0" smtClean="0">
                <a:effectLst/>
              </a:rPr>
              <a:t>Election is not fair!</a:t>
            </a:r>
          </a:p>
          <a:p>
            <a:pPr marL="457200" indent="-457200" fontAlgn="base">
              <a:buFont typeface="+mj-lt"/>
              <a:buAutoNum type="arabicPeriod"/>
            </a:pPr>
            <a:r>
              <a:rPr lang="en-CA" sz="2400" dirty="0" smtClean="0">
                <a:effectLst/>
              </a:rPr>
              <a:t>If election is true, then there are unbelievers who die in sin who never had a chance to believe.</a:t>
            </a:r>
          </a:p>
          <a:p>
            <a:pPr marL="457200" indent="-457200" fontAlgn="base">
              <a:buFont typeface="+mj-lt"/>
              <a:buAutoNum type="arabicPeriod"/>
            </a:pPr>
            <a:r>
              <a:rPr lang="en-CA" sz="2400" dirty="0" smtClean="0">
                <a:effectLst/>
              </a:rPr>
              <a:t>The Bible says that God wills to save everyone.</a:t>
            </a:r>
          </a:p>
          <a:p>
            <a:endParaRPr lang="en-CA" dirty="0"/>
          </a:p>
        </p:txBody>
      </p:sp>
    </p:spTree>
    <p:extLst>
      <p:ext uri="{BB962C8B-B14F-4D97-AF65-F5344CB8AC3E}">
        <p14:creationId xmlns:p14="http://schemas.microsoft.com/office/powerpoint/2010/main" val="2410524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Particular Redemption</a:t>
            </a:r>
            <a:endParaRPr lang="en-CA" dirty="0"/>
          </a:p>
        </p:txBody>
      </p:sp>
      <p:sp>
        <p:nvSpPr>
          <p:cNvPr id="5" name="Text Placeholder 4"/>
          <p:cNvSpPr>
            <a:spLocks noGrp="1"/>
          </p:cNvSpPr>
          <p:nvPr>
            <p:ph type="body" idx="1"/>
          </p:nvPr>
        </p:nvSpPr>
        <p:spPr/>
        <p:txBody>
          <a:bodyPr/>
          <a:lstStyle/>
          <a:p>
            <a:r>
              <a:rPr lang="en-US" dirty="0" smtClean="0"/>
              <a:t>aka. Limited Atonement</a:t>
            </a:r>
            <a:endParaRPr lang="en-CA" dirty="0"/>
          </a:p>
        </p:txBody>
      </p:sp>
    </p:spTree>
    <p:extLst>
      <p:ext uri="{BB962C8B-B14F-4D97-AF65-F5344CB8AC3E}">
        <p14:creationId xmlns:p14="http://schemas.microsoft.com/office/powerpoint/2010/main" val="317776125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Particular redemption</a:t>
            </a:r>
            <a:endParaRPr lang="en-CA" dirty="0"/>
          </a:p>
        </p:txBody>
      </p:sp>
      <p:sp>
        <p:nvSpPr>
          <p:cNvPr id="5" name="Content Placeholder 4"/>
          <p:cNvSpPr>
            <a:spLocks noGrp="1"/>
          </p:cNvSpPr>
          <p:nvPr>
            <p:ph idx="1"/>
          </p:nvPr>
        </p:nvSpPr>
        <p:spPr/>
        <p:txBody>
          <a:bodyPr>
            <a:normAutofit/>
          </a:bodyPr>
          <a:lstStyle/>
          <a:p>
            <a:pPr marL="0" indent="0">
              <a:buNone/>
            </a:pPr>
            <a:r>
              <a:rPr lang="en-CA" sz="2400" dirty="0"/>
              <a:t>Christ insures with absolute certainty that everyone for whom he purchased redemption actually accepts and receives </a:t>
            </a:r>
            <a:r>
              <a:rPr lang="en-CA" sz="2400" dirty="0" smtClean="0"/>
              <a:t>it. </a:t>
            </a:r>
            <a:r>
              <a:rPr lang="en-CA" sz="2400" dirty="0"/>
              <a:t>He makes intercession for </a:t>
            </a:r>
            <a:r>
              <a:rPr lang="en-CA" sz="2400" dirty="0" smtClean="0"/>
              <a:t>them, </a:t>
            </a:r>
            <a:r>
              <a:rPr lang="en-CA" sz="2400" dirty="0"/>
              <a:t>reveals the mysteries of salvation to them in and by the </a:t>
            </a:r>
            <a:r>
              <a:rPr lang="en-CA" sz="2400" dirty="0" smtClean="0"/>
              <a:t>word, </a:t>
            </a:r>
            <a:r>
              <a:rPr lang="en-CA" sz="2400" dirty="0"/>
              <a:t>and effectively persuades them to believe and obey by his Spirit. He governs their hearts by his word and </a:t>
            </a:r>
            <a:r>
              <a:rPr lang="en-CA" sz="2400" dirty="0" smtClean="0"/>
              <a:t>Spirit </a:t>
            </a:r>
            <a:r>
              <a:rPr lang="en-CA" sz="2400" dirty="0"/>
              <a:t>and overcomes all their enemies by his almighty power and wisdom in such ways as are most in agreement with his wonderful and unknowable administration of things</a:t>
            </a:r>
            <a:r>
              <a:rPr lang="en-CA" sz="2400" dirty="0" smtClean="0"/>
              <a:t>.</a:t>
            </a:r>
          </a:p>
          <a:p>
            <a:pPr marL="0" indent="0" algn="r">
              <a:buNone/>
            </a:pPr>
            <a:r>
              <a:rPr lang="en-US" sz="2400" dirty="0" smtClean="0"/>
              <a:t>Westminster Confession, 8, 8</a:t>
            </a:r>
            <a:endParaRPr lang="en-CA" sz="2400" dirty="0"/>
          </a:p>
        </p:txBody>
      </p:sp>
    </p:spTree>
    <p:extLst>
      <p:ext uri="{BB962C8B-B14F-4D97-AF65-F5344CB8AC3E}">
        <p14:creationId xmlns:p14="http://schemas.microsoft.com/office/powerpoint/2010/main" val="286733186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Particular Redemption: Overview</a:t>
            </a:r>
            <a:endParaRPr lang="en-CA" dirty="0"/>
          </a:p>
        </p:txBody>
      </p:sp>
      <p:sp>
        <p:nvSpPr>
          <p:cNvPr id="3" name="Content Placeholder 2"/>
          <p:cNvSpPr>
            <a:spLocks noGrp="1"/>
          </p:cNvSpPr>
          <p:nvPr>
            <p:ph idx="1"/>
          </p:nvPr>
        </p:nvSpPr>
        <p:spPr/>
        <p:txBody>
          <a:bodyPr>
            <a:normAutofit/>
          </a:bodyPr>
          <a:lstStyle/>
          <a:p>
            <a:r>
              <a:rPr lang="en-CA" sz="2400" dirty="0">
                <a:effectLst/>
              </a:rPr>
              <a:t>Christ's death was designed to </a:t>
            </a:r>
            <a:r>
              <a:rPr lang="en-CA" sz="2400" b="1" dirty="0">
                <a:effectLst/>
              </a:rPr>
              <a:t>actually secure </a:t>
            </a:r>
            <a:r>
              <a:rPr lang="en-CA" sz="2400" dirty="0">
                <a:effectLst/>
              </a:rPr>
              <a:t>the salvation of all of God's chosen people, rather than merely make it possible. </a:t>
            </a:r>
            <a:r>
              <a:rPr lang="en-CA" sz="2400" dirty="0" smtClean="0">
                <a:effectLst/>
              </a:rPr>
              <a:t>God </a:t>
            </a:r>
            <a:r>
              <a:rPr lang="en-CA" sz="2400" dirty="0">
                <a:effectLst/>
              </a:rPr>
              <a:t>has determined that all for whom Christ sacrificed Himself will be saved. </a:t>
            </a:r>
            <a:endParaRPr lang="en-CA" sz="2400" dirty="0" smtClean="0">
              <a:effectLst/>
            </a:endParaRPr>
          </a:p>
          <a:p>
            <a:r>
              <a:rPr lang="en-CA" sz="2400" dirty="0" smtClean="0">
                <a:effectLst/>
              </a:rPr>
              <a:t>To </a:t>
            </a:r>
            <a:r>
              <a:rPr lang="en-CA" sz="2400" dirty="0">
                <a:effectLst/>
              </a:rPr>
              <a:t>put it in a slightly different way, </a:t>
            </a:r>
            <a:r>
              <a:rPr lang="en-CA" sz="2400" dirty="0" smtClean="0">
                <a:effectLst/>
              </a:rPr>
              <a:t>“not </a:t>
            </a:r>
            <a:r>
              <a:rPr lang="en-CA" sz="2400" dirty="0">
                <a:effectLst/>
              </a:rPr>
              <a:t>only was Christ’s Atonement designed for, and given to, only the elect; it also actually secured salvation for them, and purchased all the means to such, including their faith and repentance, thereby guaranteeing their salvation. Thus, the Atonement did not merely offer its objects the opportunity to be redeemed, but it wholly and effectively redeemed them</a:t>
            </a:r>
            <a:r>
              <a:rPr lang="en-CA" sz="2400" dirty="0" smtClean="0">
                <a:effectLst/>
              </a:rPr>
              <a:t>!” (Christopher Blum</a:t>
            </a:r>
            <a:r>
              <a:rPr lang="en-CA" sz="2400" dirty="0">
                <a:effectLst/>
              </a:rPr>
              <a:t>)</a:t>
            </a:r>
            <a:endParaRPr lang="en-CA" sz="2400" dirty="0"/>
          </a:p>
        </p:txBody>
      </p:sp>
    </p:spTree>
    <p:extLst>
      <p:ext uri="{BB962C8B-B14F-4D97-AF65-F5344CB8AC3E}">
        <p14:creationId xmlns:p14="http://schemas.microsoft.com/office/powerpoint/2010/main" val="302265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Particular redemption</a:t>
            </a:r>
            <a:endParaRPr lang="en-CA" dirty="0"/>
          </a:p>
        </p:txBody>
      </p:sp>
      <p:sp>
        <p:nvSpPr>
          <p:cNvPr id="3" name="Content Placeholder 2"/>
          <p:cNvSpPr>
            <a:spLocks noGrp="1"/>
          </p:cNvSpPr>
          <p:nvPr>
            <p:ph idx="1"/>
          </p:nvPr>
        </p:nvSpPr>
        <p:spPr/>
        <p:txBody>
          <a:bodyPr>
            <a:normAutofit/>
          </a:bodyPr>
          <a:lstStyle/>
          <a:p>
            <a:pPr marL="0" indent="0">
              <a:buNone/>
            </a:pPr>
            <a:r>
              <a:rPr lang="en-US" sz="2400" dirty="0" smtClean="0"/>
              <a:t>Here are the options:</a:t>
            </a:r>
          </a:p>
          <a:p>
            <a:pPr fontAlgn="base"/>
            <a:r>
              <a:rPr lang="en-CA" sz="2400" dirty="0">
                <a:effectLst/>
              </a:rPr>
              <a:t>If </a:t>
            </a:r>
            <a:r>
              <a:rPr lang="en-CA" sz="2400" dirty="0" smtClean="0">
                <a:effectLst/>
              </a:rPr>
              <a:t>Christ’s death </a:t>
            </a:r>
            <a:r>
              <a:rPr lang="en-CA" sz="2400" b="1" dirty="0">
                <a:effectLst/>
              </a:rPr>
              <a:t>actually </a:t>
            </a:r>
            <a:r>
              <a:rPr lang="en-CA" sz="2400" b="1" dirty="0" smtClean="0">
                <a:effectLst/>
              </a:rPr>
              <a:t>saved all </a:t>
            </a:r>
            <a:r>
              <a:rPr lang="en-CA" sz="2400" b="1" dirty="0">
                <a:effectLst/>
              </a:rPr>
              <a:t>men </a:t>
            </a:r>
            <a:r>
              <a:rPr lang="en-CA" sz="2400" b="1" dirty="0" smtClean="0">
                <a:effectLst/>
              </a:rPr>
              <a:t>from </a:t>
            </a:r>
            <a:r>
              <a:rPr lang="en-CA" sz="2400" b="1" dirty="0">
                <a:effectLst/>
              </a:rPr>
              <a:t>all of their sins </a:t>
            </a:r>
            <a:r>
              <a:rPr lang="en-CA" sz="2400" dirty="0">
                <a:effectLst/>
              </a:rPr>
              <a:t>you have </a:t>
            </a:r>
            <a:r>
              <a:rPr lang="en-CA" sz="2400" dirty="0" smtClean="0">
                <a:effectLst/>
              </a:rPr>
              <a:t>universalism.</a:t>
            </a:r>
          </a:p>
          <a:p>
            <a:pPr fontAlgn="base"/>
            <a:r>
              <a:rPr lang="en-CA" sz="2400" dirty="0" smtClean="0">
                <a:effectLst/>
              </a:rPr>
              <a:t>If Christ died to save </a:t>
            </a:r>
            <a:r>
              <a:rPr lang="en-CA" sz="2400" b="1" dirty="0" smtClean="0">
                <a:effectLst/>
              </a:rPr>
              <a:t>some of the sins of some men</a:t>
            </a:r>
            <a:r>
              <a:rPr lang="en-CA" sz="2400" dirty="0" smtClean="0">
                <a:effectLst/>
              </a:rPr>
              <a:t>, then Christ did not accomplish their salvation and thus did not save them at all. He merely made them savable. This is the Arminian perspective.</a:t>
            </a:r>
          </a:p>
          <a:p>
            <a:pPr fontAlgn="base"/>
            <a:r>
              <a:rPr lang="en-CA" sz="2400" dirty="0" smtClean="0">
                <a:effectLst/>
              </a:rPr>
              <a:t>If </a:t>
            </a:r>
            <a:r>
              <a:rPr lang="en-CA" sz="2400" dirty="0">
                <a:effectLst/>
              </a:rPr>
              <a:t>Christ's death </a:t>
            </a:r>
            <a:r>
              <a:rPr lang="en-CA" sz="2400" b="1" dirty="0">
                <a:effectLst/>
              </a:rPr>
              <a:t>actually saved men </a:t>
            </a:r>
            <a:r>
              <a:rPr lang="en-CA" sz="2400" dirty="0">
                <a:effectLst/>
              </a:rPr>
              <a:t>from their </a:t>
            </a:r>
            <a:r>
              <a:rPr lang="en-CA" sz="2400" dirty="0" smtClean="0">
                <a:effectLst/>
              </a:rPr>
              <a:t>sin, </a:t>
            </a:r>
            <a:r>
              <a:rPr lang="en-CA" sz="2400" dirty="0">
                <a:effectLst/>
              </a:rPr>
              <a:t>then his death cannot apply to all men. </a:t>
            </a:r>
            <a:endParaRPr lang="en-CA" sz="2400" dirty="0" smtClean="0">
              <a:effectLst/>
            </a:endParaRPr>
          </a:p>
          <a:p>
            <a:pPr fontAlgn="base"/>
            <a:endParaRPr lang="en-CA" dirty="0">
              <a:effectLst/>
            </a:endParaRPr>
          </a:p>
          <a:p>
            <a:endParaRPr lang="en-CA" dirty="0"/>
          </a:p>
        </p:txBody>
      </p:sp>
    </p:spTree>
    <p:extLst>
      <p:ext uri="{BB962C8B-B14F-4D97-AF65-F5344CB8AC3E}">
        <p14:creationId xmlns:p14="http://schemas.microsoft.com/office/powerpoint/2010/main" val="1642216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br>
              <a:rPr lang="en-US" dirty="0" smtClean="0"/>
            </a:br>
            <a:r>
              <a:rPr lang="en-US" dirty="0" smtClean="0"/>
              <a:t>The Pillars of Reformed Theology</a:t>
            </a:r>
            <a:endParaRPr lang="en-CA" dirty="0"/>
          </a:p>
        </p:txBody>
      </p:sp>
      <p:sp>
        <p:nvSpPr>
          <p:cNvPr id="3" name="Content Placeholder 2"/>
          <p:cNvSpPr>
            <a:spLocks noGrp="1"/>
          </p:cNvSpPr>
          <p:nvPr>
            <p:ph idx="1"/>
          </p:nvPr>
        </p:nvSpPr>
        <p:spPr>
          <a:xfrm>
            <a:off x="922167" y="2339400"/>
            <a:ext cx="10353762" cy="3981190"/>
          </a:xfrm>
        </p:spPr>
        <p:txBody>
          <a:bodyPr>
            <a:noAutofit/>
          </a:bodyPr>
          <a:lstStyle/>
          <a:p>
            <a:r>
              <a:rPr lang="en-US" sz="2400" dirty="0" smtClean="0"/>
              <a:t>Covenant Theology</a:t>
            </a:r>
          </a:p>
          <a:p>
            <a:r>
              <a:rPr lang="en-US" sz="2400" dirty="0" smtClean="0"/>
              <a:t>The five </a:t>
            </a:r>
            <a:r>
              <a:rPr lang="en-US" sz="2400" i="1" dirty="0" err="1" smtClean="0"/>
              <a:t>sola’s</a:t>
            </a:r>
            <a:r>
              <a:rPr lang="en-US" sz="2400" dirty="0" smtClean="0"/>
              <a:t> of the Reformation – Grace alone, Faith alone, Christ alone, Scripture alone, The Glory of God alone</a:t>
            </a:r>
          </a:p>
          <a:p>
            <a:r>
              <a:rPr lang="en-US" sz="2400" dirty="0" smtClean="0"/>
              <a:t>The supremacy of God in all things</a:t>
            </a:r>
          </a:p>
          <a:p>
            <a:r>
              <a:rPr lang="en-US" sz="2400" dirty="0" smtClean="0"/>
              <a:t>The doctrines of grace – </a:t>
            </a:r>
            <a:r>
              <a:rPr lang="en-US" sz="2400" b="1" dirty="0" smtClean="0"/>
              <a:t>T</a:t>
            </a:r>
            <a:r>
              <a:rPr lang="en-US" sz="2400" dirty="0" smtClean="0"/>
              <a:t>otal depravity; </a:t>
            </a:r>
            <a:r>
              <a:rPr lang="en-US" sz="2400" b="1" dirty="0" smtClean="0"/>
              <a:t>U</a:t>
            </a:r>
            <a:r>
              <a:rPr lang="en-US" sz="2400" dirty="0" smtClean="0"/>
              <a:t>nconditional election; </a:t>
            </a:r>
            <a:r>
              <a:rPr lang="en-US" sz="2400" b="1" dirty="0" smtClean="0"/>
              <a:t>L</a:t>
            </a:r>
            <a:r>
              <a:rPr lang="en-US" sz="2400" dirty="0" smtClean="0"/>
              <a:t>imited atonement; </a:t>
            </a:r>
            <a:r>
              <a:rPr lang="en-US" sz="2400" b="1" dirty="0" smtClean="0"/>
              <a:t>I</a:t>
            </a:r>
            <a:r>
              <a:rPr lang="en-US" sz="2400" dirty="0" smtClean="0"/>
              <a:t>rresistible grace; </a:t>
            </a:r>
            <a:r>
              <a:rPr lang="en-US" sz="2400" b="1" dirty="0" smtClean="0"/>
              <a:t>P</a:t>
            </a:r>
            <a:r>
              <a:rPr lang="en-US" sz="2400" dirty="0" smtClean="0"/>
              <a:t>erseverance of the saints</a:t>
            </a:r>
          </a:p>
          <a:p>
            <a:r>
              <a:rPr lang="en-US" sz="2400" dirty="0" smtClean="0"/>
              <a:t>A high view of the church and the sacraments</a:t>
            </a:r>
          </a:p>
          <a:p>
            <a:r>
              <a:rPr lang="en-US" sz="2400" dirty="0" smtClean="0"/>
              <a:t>The Christian life as </a:t>
            </a:r>
            <a:r>
              <a:rPr lang="en-US" sz="2400" i="1" dirty="0" err="1" smtClean="0"/>
              <a:t>coram</a:t>
            </a:r>
            <a:r>
              <a:rPr lang="en-US" sz="2400" i="1" dirty="0" smtClean="0"/>
              <a:t> </a:t>
            </a:r>
            <a:r>
              <a:rPr lang="en-US" sz="2400" i="1" dirty="0" err="1" smtClean="0"/>
              <a:t>deo</a:t>
            </a:r>
            <a:endParaRPr lang="en-US" sz="2400" dirty="0" smtClean="0"/>
          </a:p>
        </p:txBody>
      </p:sp>
    </p:spTree>
    <p:extLst>
      <p:ext uri="{BB962C8B-B14F-4D97-AF65-F5344CB8AC3E}">
        <p14:creationId xmlns:p14="http://schemas.microsoft.com/office/powerpoint/2010/main" val="341090539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Particular redemption</a:t>
            </a:r>
            <a:endParaRPr lang="en-CA"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400" dirty="0" smtClean="0"/>
              <a:t>The restrictive manner in which Scripture speaks.</a:t>
            </a:r>
          </a:p>
          <a:p>
            <a:pPr marL="457200" indent="-457200">
              <a:buFont typeface="+mj-lt"/>
              <a:buAutoNum type="arabicPeriod"/>
            </a:pPr>
            <a:r>
              <a:rPr lang="en-US" sz="2400" dirty="0" smtClean="0"/>
              <a:t>The distinguishing language of how Scripture speaks of the saved.</a:t>
            </a:r>
          </a:p>
          <a:p>
            <a:pPr marL="457200" indent="-457200">
              <a:buFont typeface="+mj-lt"/>
              <a:buAutoNum type="arabicPeriod"/>
            </a:pPr>
            <a:r>
              <a:rPr lang="en-CA" sz="2400" dirty="0"/>
              <a:t>The redemption obtained by Christ is restricted to those who were “chosen in him,” and whom the Father gave to him to redeem by his </a:t>
            </a:r>
            <a:r>
              <a:rPr lang="en-CA" sz="2400" dirty="0" smtClean="0"/>
              <a:t>death. </a:t>
            </a:r>
            <a:r>
              <a:rPr lang="en-CA" sz="2400" dirty="0"/>
              <a:t>(</a:t>
            </a:r>
            <a:r>
              <a:rPr lang="en-CA" sz="2400" dirty="0" smtClean="0"/>
              <a:t>Ephesians </a:t>
            </a:r>
            <a:r>
              <a:rPr lang="en-CA" sz="2400" dirty="0"/>
              <a:t>1:4, 7; John 17:2</a:t>
            </a:r>
            <a:r>
              <a:rPr lang="en-CA" sz="2400" dirty="0" smtClean="0"/>
              <a:t>)</a:t>
            </a:r>
          </a:p>
          <a:p>
            <a:pPr marL="457200" indent="-457200">
              <a:buFont typeface="+mj-lt"/>
              <a:buAutoNum type="arabicPeriod"/>
            </a:pPr>
            <a:r>
              <a:rPr lang="en-CA" sz="2400" dirty="0"/>
              <a:t>The intention of Christ in laying down his life was, not merely to obtain for those for whom he died a possibility of salvation, but actually to save </a:t>
            </a:r>
            <a:r>
              <a:rPr lang="en-CA" sz="2400" dirty="0" smtClean="0"/>
              <a:t>them.</a:t>
            </a:r>
          </a:p>
          <a:p>
            <a:pPr marL="457200" indent="-457200">
              <a:buFont typeface="+mj-lt"/>
              <a:buAutoNum type="arabicPeriod"/>
            </a:pPr>
            <a:r>
              <a:rPr lang="en-CA" sz="2400" dirty="0"/>
              <a:t>The intercession of Christ proceeds upon the ground of his atoning </a:t>
            </a:r>
            <a:r>
              <a:rPr lang="en-CA" sz="2400" dirty="0" smtClean="0"/>
              <a:t>sacrifice. (John 17:9; 1 John 2:1, 2)</a:t>
            </a:r>
            <a:endParaRPr lang="en-CA" sz="2400" dirty="0"/>
          </a:p>
        </p:txBody>
      </p:sp>
    </p:spTree>
    <p:extLst>
      <p:ext uri="{BB962C8B-B14F-4D97-AF65-F5344CB8AC3E}">
        <p14:creationId xmlns:p14="http://schemas.microsoft.com/office/powerpoint/2010/main" val="1728736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Particular redemption: Objections</a:t>
            </a:r>
            <a:endParaRPr lang="en-CA" dirty="0"/>
          </a:p>
        </p:txBody>
      </p:sp>
      <p:sp>
        <p:nvSpPr>
          <p:cNvPr id="3" name="Content Placeholder 2"/>
          <p:cNvSpPr>
            <a:spLocks noGrp="1"/>
          </p:cNvSpPr>
          <p:nvPr>
            <p:ph idx="1"/>
          </p:nvPr>
        </p:nvSpPr>
        <p:spPr>
          <a:xfrm>
            <a:off x="922167" y="2155952"/>
            <a:ext cx="10353762" cy="4058751"/>
          </a:xfrm>
        </p:spPr>
        <p:txBody>
          <a:bodyPr>
            <a:normAutofit/>
          </a:bodyPr>
          <a:lstStyle/>
          <a:p>
            <a:pPr marL="0" indent="0">
              <a:buNone/>
            </a:pPr>
            <a:r>
              <a:rPr lang="en-CA" sz="2400" b="1" dirty="0">
                <a:effectLst/>
              </a:rPr>
              <a:t>2 Timothy 2:3-6</a:t>
            </a:r>
            <a:r>
              <a:rPr lang="en-CA" sz="2400" dirty="0">
                <a:effectLst/>
              </a:rPr>
              <a:t> - “For this is good and acceptable in the sight of God our Savior, </a:t>
            </a:r>
            <a:r>
              <a:rPr lang="en-CA" sz="2400" i="1" dirty="0">
                <a:effectLst/>
              </a:rPr>
              <a:t>who desires all men to be saved </a:t>
            </a:r>
            <a:r>
              <a:rPr lang="en-CA" sz="2400" dirty="0">
                <a:effectLst/>
              </a:rPr>
              <a:t>and to come to the knowledge of the truth. For there is one God and one Mediator between God and men, the Man Christ Jesus, who gave Himself </a:t>
            </a:r>
            <a:r>
              <a:rPr lang="en-CA" sz="2400" i="1" dirty="0">
                <a:effectLst/>
              </a:rPr>
              <a:t>a ransom for all</a:t>
            </a:r>
            <a:r>
              <a:rPr lang="en-CA" sz="2400" dirty="0">
                <a:effectLst/>
              </a:rPr>
              <a:t>, to be testified in due time.” </a:t>
            </a:r>
            <a:endParaRPr lang="en-CA" sz="2400" dirty="0" smtClean="0">
              <a:effectLst/>
            </a:endParaRPr>
          </a:p>
          <a:p>
            <a:pPr marL="0" indent="0">
              <a:buNone/>
            </a:pPr>
            <a:r>
              <a:rPr lang="en-CA" sz="2400" b="1" dirty="0">
                <a:effectLst/>
              </a:rPr>
              <a:t>2 Peter 3:9</a:t>
            </a:r>
            <a:r>
              <a:rPr lang="en-CA" sz="2400" dirty="0">
                <a:effectLst/>
              </a:rPr>
              <a:t> - “The Lord is not slack concerning His promise, as some count slackness, but is longsuffering toward us, </a:t>
            </a:r>
            <a:r>
              <a:rPr lang="en-CA" sz="2400" i="1" dirty="0">
                <a:effectLst/>
              </a:rPr>
              <a:t>not willing that any should perish, but that all should come to repentance</a:t>
            </a:r>
            <a:r>
              <a:rPr lang="en-CA" sz="2400" dirty="0" smtClean="0">
                <a:effectLst/>
              </a:rPr>
              <a:t>.”</a:t>
            </a:r>
          </a:p>
          <a:p>
            <a:pPr marL="0" indent="0">
              <a:buNone/>
            </a:pPr>
            <a:r>
              <a:rPr lang="en-CA" sz="2400" dirty="0">
                <a:effectLst/>
              </a:rPr>
              <a:t>To these we could add </a:t>
            </a:r>
            <a:r>
              <a:rPr lang="en-CA" sz="2400" b="1" dirty="0">
                <a:effectLst/>
              </a:rPr>
              <a:t>John 3:16, 4:42; 1 John </a:t>
            </a:r>
            <a:r>
              <a:rPr lang="en-CA" sz="2400" b="1" dirty="0" smtClean="0">
                <a:effectLst/>
              </a:rPr>
              <a:t>2:2 </a:t>
            </a:r>
            <a:r>
              <a:rPr lang="en-CA" sz="2400" dirty="0" smtClean="0">
                <a:effectLst/>
              </a:rPr>
              <a:t>– the “world” texts.</a:t>
            </a:r>
            <a:endParaRPr lang="en-CA" sz="2400" dirty="0"/>
          </a:p>
        </p:txBody>
      </p:sp>
    </p:spTree>
    <p:extLst>
      <p:ext uri="{BB962C8B-B14F-4D97-AF65-F5344CB8AC3E}">
        <p14:creationId xmlns:p14="http://schemas.microsoft.com/office/powerpoint/2010/main" val="346214678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Particular redemption</a:t>
            </a:r>
            <a:endParaRPr lang="en-CA" dirty="0"/>
          </a:p>
        </p:txBody>
      </p:sp>
      <p:sp>
        <p:nvSpPr>
          <p:cNvPr id="3" name="Content Placeholder 2"/>
          <p:cNvSpPr>
            <a:spLocks noGrp="1"/>
          </p:cNvSpPr>
          <p:nvPr>
            <p:ph idx="1"/>
          </p:nvPr>
        </p:nvSpPr>
        <p:spPr/>
        <p:txBody>
          <a:bodyPr>
            <a:normAutofit/>
          </a:bodyPr>
          <a:lstStyle/>
          <a:p>
            <a:pPr marL="0" indent="0">
              <a:buNone/>
            </a:pPr>
            <a:r>
              <a:rPr lang="en-US" sz="2400" b="1" dirty="0" smtClean="0"/>
              <a:t>Conclusion:</a:t>
            </a:r>
          </a:p>
          <a:p>
            <a:pPr marL="0" indent="0">
              <a:buNone/>
            </a:pPr>
            <a:endParaRPr lang="en-US" sz="2400" dirty="0"/>
          </a:p>
          <a:p>
            <a:pPr marL="0" indent="0">
              <a:buNone/>
            </a:pPr>
            <a:r>
              <a:rPr lang="en-CA" sz="2400" dirty="0"/>
              <a:t>"Scripture teaches that Jesus did not fail. Rather where Adam failed, Jesus succeeded. As the Second Adam (Rom 5:14; 1 </a:t>
            </a:r>
            <a:r>
              <a:rPr lang="en-CA" sz="2400" dirty="0" smtClean="0"/>
              <a:t>Cor. </a:t>
            </a:r>
            <a:r>
              <a:rPr lang="en-CA" sz="2400" dirty="0"/>
              <a:t>15:22, 44) Jesus actively obeyed God’s perfect Law perfectly, and suffered all the wrath which was due to us, his people, for whom he died (Phil 2:5–11</a:t>
            </a:r>
            <a:r>
              <a:rPr lang="en-CA" sz="2400" dirty="0" smtClean="0"/>
              <a:t>).“</a:t>
            </a:r>
          </a:p>
          <a:p>
            <a:pPr marL="0" indent="0" algn="r">
              <a:buNone/>
            </a:pPr>
            <a:r>
              <a:rPr lang="en-US" sz="2400" dirty="0" smtClean="0"/>
              <a:t>R. Scott Clark</a:t>
            </a:r>
            <a:endParaRPr lang="en-CA" sz="2400" dirty="0"/>
          </a:p>
        </p:txBody>
      </p:sp>
    </p:spTree>
    <p:extLst>
      <p:ext uri="{BB962C8B-B14F-4D97-AF65-F5344CB8AC3E}">
        <p14:creationId xmlns:p14="http://schemas.microsoft.com/office/powerpoint/2010/main" val="137987174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Effectual Calling</a:t>
            </a:r>
            <a:endParaRPr lang="en-CA" dirty="0"/>
          </a:p>
        </p:txBody>
      </p:sp>
      <p:sp>
        <p:nvSpPr>
          <p:cNvPr id="5" name="Text Placeholder 4"/>
          <p:cNvSpPr>
            <a:spLocks noGrp="1"/>
          </p:cNvSpPr>
          <p:nvPr>
            <p:ph type="body" idx="1"/>
          </p:nvPr>
        </p:nvSpPr>
        <p:spPr/>
        <p:txBody>
          <a:bodyPr/>
          <a:lstStyle/>
          <a:p>
            <a:r>
              <a:rPr lang="en-US" dirty="0"/>
              <a:t>aka</a:t>
            </a:r>
            <a:r>
              <a:rPr lang="en-US" dirty="0" smtClean="0"/>
              <a:t>. Irresistible Grace</a:t>
            </a:r>
            <a:endParaRPr lang="en-CA" dirty="0"/>
          </a:p>
        </p:txBody>
      </p:sp>
    </p:spTree>
    <p:extLst>
      <p:ext uri="{BB962C8B-B14F-4D97-AF65-F5344CB8AC3E}">
        <p14:creationId xmlns:p14="http://schemas.microsoft.com/office/powerpoint/2010/main" val="403693008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Effectual calling</a:t>
            </a:r>
            <a:endParaRPr lang="en-CA" dirty="0"/>
          </a:p>
        </p:txBody>
      </p:sp>
      <p:sp>
        <p:nvSpPr>
          <p:cNvPr id="5" name="Content Placeholder 4"/>
          <p:cNvSpPr>
            <a:spLocks noGrp="1"/>
          </p:cNvSpPr>
          <p:nvPr>
            <p:ph idx="1"/>
          </p:nvPr>
        </p:nvSpPr>
        <p:spPr>
          <a:xfrm>
            <a:off x="1069848" y="2121407"/>
            <a:ext cx="10058400" cy="4550325"/>
          </a:xfrm>
        </p:spPr>
        <p:txBody>
          <a:bodyPr>
            <a:normAutofit lnSpcReduction="10000"/>
          </a:bodyPr>
          <a:lstStyle/>
          <a:p>
            <a:pPr marL="0" indent="0">
              <a:buNone/>
            </a:pPr>
            <a:r>
              <a:rPr lang="en-CA" sz="2400" dirty="0"/>
              <a:t>At the right time, appointed by him, God effectually calls all those and only those whom he has predestined to life. He calls them by his word and Spirit out of their natural state of sin and death into grace and salvation through Jesus Christ… But they come to Jesus voluntarily, having been made willing by God’s grace</a:t>
            </a:r>
            <a:r>
              <a:rPr lang="en-CA" sz="2400" dirty="0" smtClean="0"/>
              <a:t>.</a:t>
            </a:r>
          </a:p>
          <a:p>
            <a:pPr marL="0" indent="0">
              <a:buNone/>
            </a:pPr>
            <a:endParaRPr lang="en-US" sz="2400" dirty="0"/>
          </a:p>
          <a:p>
            <a:pPr marL="0" indent="0">
              <a:buNone/>
            </a:pPr>
            <a:r>
              <a:rPr lang="en-CA" sz="2400" dirty="0"/>
              <a:t>This effectual call is freely made by God and is entirely an act of his special grace. It does not depend on anything God foreknew or foresaw about the person called</a:t>
            </a:r>
            <a:r>
              <a:rPr lang="en-CA" sz="2400" dirty="0" smtClean="0"/>
              <a:t>, </a:t>
            </a:r>
            <a:r>
              <a:rPr lang="en-CA" sz="2400" dirty="0"/>
              <a:t>who is completely passive. God himself gives life and renewal by the Holy Spirit</a:t>
            </a:r>
            <a:r>
              <a:rPr lang="en-CA" sz="2400" dirty="0" smtClean="0"/>
              <a:t>. </a:t>
            </a:r>
            <a:r>
              <a:rPr lang="en-CA" sz="2400" dirty="0"/>
              <a:t>He thereby enables each person to answer his call and to accept the grace he offers and actually gives</a:t>
            </a:r>
            <a:r>
              <a:rPr lang="en-CA" sz="2400" dirty="0" smtClean="0"/>
              <a:t>.</a:t>
            </a:r>
          </a:p>
          <a:p>
            <a:pPr marL="0" indent="0" algn="r">
              <a:buNone/>
            </a:pPr>
            <a:r>
              <a:rPr lang="en-US" sz="2400" dirty="0" smtClean="0"/>
              <a:t>Westminster Confession, 10, 1, 2</a:t>
            </a:r>
            <a:endParaRPr lang="en-CA" sz="2400" dirty="0" smtClean="0"/>
          </a:p>
          <a:p>
            <a:pPr marL="0" indent="0">
              <a:buNone/>
            </a:pPr>
            <a:endParaRPr lang="en-US" sz="2400" dirty="0"/>
          </a:p>
          <a:p>
            <a:pPr marL="0" indent="0">
              <a:buNone/>
            </a:pPr>
            <a:endParaRPr lang="en-CA" sz="2400" dirty="0"/>
          </a:p>
        </p:txBody>
      </p:sp>
    </p:spTree>
    <p:extLst>
      <p:ext uri="{BB962C8B-B14F-4D97-AF65-F5344CB8AC3E}">
        <p14:creationId xmlns:p14="http://schemas.microsoft.com/office/powerpoint/2010/main" val="150086036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Effectual calling: Overview</a:t>
            </a:r>
            <a:endParaRPr lang="en-CA" dirty="0"/>
          </a:p>
        </p:txBody>
      </p:sp>
      <p:sp>
        <p:nvSpPr>
          <p:cNvPr id="3" name="Content Placeholder 2"/>
          <p:cNvSpPr>
            <a:spLocks noGrp="1"/>
          </p:cNvSpPr>
          <p:nvPr>
            <p:ph idx="1"/>
          </p:nvPr>
        </p:nvSpPr>
        <p:spPr>
          <a:xfrm>
            <a:off x="917135" y="1732450"/>
            <a:ext cx="10363826" cy="4605207"/>
          </a:xfrm>
        </p:spPr>
        <p:txBody>
          <a:bodyPr>
            <a:noAutofit/>
          </a:bodyPr>
          <a:lstStyle/>
          <a:p>
            <a:r>
              <a:rPr lang="en-CA" sz="2400" dirty="0" smtClean="0">
                <a:effectLst/>
              </a:rPr>
              <a:t>When </a:t>
            </a:r>
            <a:r>
              <a:rPr lang="en-CA" sz="2400" dirty="0">
                <a:effectLst/>
              </a:rPr>
              <a:t>the external call to salvation is made through gospel proclamation, the Holy Spirit extends a special inward call to the elect people that God wishes to save at that particular time and regenerates them. </a:t>
            </a:r>
            <a:endParaRPr lang="en-CA" sz="2400" dirty="0"/>
          </a:p>
          <a:p>
            <a:r>
              <a:rPr lang="en-CA" sz="2400" dirty="0" smtClean="0">
                <a:effectLst/>
              </a:rPr>
              <a:t>This </a:t>
            </a:r>
            <a:r>
              <a:rPr lang="en-CA" sz="2400" dirty="0">
                <a:effectLst/>
              </a:rPr>
              <a:t>regeneration creates within them a new heart and enables them to freely and willingly believe in Christ as Saviour and Lord. The new birth precedes and makes possible saving faith. </a:t>
            </a:r>
            <a:endParaRPr lang="en-CA" sz="2400" dirty="0"/>
          </a:p>
          <a:p>
            <a:r>
              <a:rPr lang="en-CA" sz="2400" dirty="0" smtClean="0">
                <a:effectLst/>
              </a:rPr>
              <a:t>In </a:t>
            </a:r>
            <a:r>
              <a:rPr lang="en-CA" sz="2400" dirty="0">
                <a:effectLst/>
              </a:rPr>
              <a:t>drawing his elect to himself, God does not force people "against their will, squealing and kicking as it were" to believe in him. (Carson) </a:t>
            </a:r>
            <a:endParaRPr lang="en-CA" sz="2400" dirty="0"/>
          </a:p>
          <a:p>
            <a:r>
              <a:rPr lang="en-CA" sz="2400" dirty="0" smtClean="0">
                <a:effectLst/>
              </a:rPr>
              <a:t>This </a:t>
            </a:r>
            <a:r>
              <a:rPr lang="en-CA" sz="2400" dirty="0">
                <a:effectLst/>
              </a:rPr>
              <a:t>doctrine emphasizes that "it is God’s choice of the sinner, and not the sinner’s of God, that ultimately and fully causes salvation, since the sinner’s very willingness to put faith in Christ is solely a gift from God that was purchased at the Cross" </a:t>
            </a:r>
            <a:r>
              <a:rPr lang="en-CA" sz="2400" dirty="0" smtClean="0">
                <a:effectLst/>
              </a:rPr>
              <a:t>(Christopher Blum</a:t>
            </a:r>
            <a:r>
              <a:rPr lang="en-CA" sz="2400" dirty="0">
                <a:effectLst/>
              </a:rPr>
              <a:t>)</a:t>
            </a:r>
            <a:endParaRPr lang="en-CA" sz="2400" dirty="0"/>
          </a:p>
        </p:txBody>
      </p:sp>
    </p:spTree>
    <p:extLst>
      <p:ext uri="{BB962C8B-B14F-4D97-AF65-F5344CB8AC3E}">
        <p14:creationId xmlns:p14="http://schemas.microsoft.com/office/powerpoint/2010/main" val="4174213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Effectual calling</a:t>
            </a:r>
            <a:endParaRPr lang="en-CA" dirty="0"/>
          </a:p>
        </p:txBody>
      </p:sp>
      <p:sp>
        <p:nvSpPr>
          <p:cNvPr id="3" name="Content Placeholder 2"/>
          <p:cNvSpPr>
            <a:spLocks noGrp="1"/>
          </p:cNvSpPr>
          <p:nvPr>
            <p:ph idx="1"/>
          </p:nvPr>
        </p:nvSpPr>
        <p:spPr/>
        <p:txBody>
          <a:bodyPr>
            <a:normAutofit/>
          </a:bodyPr>
          <a:lstStyle/>
          <a:p>
            <a:r>
              <a:rPr lang="en-CA" sz="2400" dirty="0">
                <a:effectLst/>
              </a:rPr>
              <a:t>The doctrine of irresistible grace </a:t>
            </a:r>
            <a:r>
              <a:rPr lang="en-CA" sz="2400" b="1" dirty="0">
                <a:effectLst/>
              </a:rPr>
              <a:t>DOES NOT </a:t>
            </a:r>
            <a:r>
              <a:rPr lang="en-CA" sz="2400" dirty="0">
                <a:effectLst/>
              </a:rPr>
              <a:t>mean that every influence of the Holy Spirit cannot be resisted. </a:t>
            </a:r>
            <a:endParaRPr lang="en-CA" sz="2400" dirty="0" smtClean="0">
              <a:effectLst/>
            </a:endParaRPr>
          </a:p>
          <a:p>
            <a:r>
              <a:rPr lang="en-CA" sz="2400" dirty="0" smtClean="0">
                <a:effectLst/>
              </a:rPr>
              <a:t>It </a:t>
            </a:r>
            <a:r>
              <a:rPr lang="en-CA" sz="2400" b="1" dirty="0" smtClean="0">
                <a:effectLst/>
              </a:rPr>
              <a:t>does</a:t>
            </a:r>
            <a:r>
              <a:rPr lang="en-CA" sz="2400" dirty="0" smtClean="0">
                <a:effectLst/>
              </a:rPr>
              <a:t> mean </a:t>
            </a:r>
            <a:r>
              <a:rPr lang="en-CA" sz="2400" dirty="0">
                <a:effectLst/>
              </a:rPr>
              <a:t>that the Holy Spirit can overcome all resistance and make his influence irresistible.</a:t>
            </a:r>
          </a:p>
          <a:p>
            <a:r>
              <a:rPr lang="en-US" sz="2400" dirty="0" smtClean="0"/>
              <a:t>Key passages:</a:t>
            </a:r>
          </a:p>
          <a:p>
            <a:pPr lvl="1"/>
            <a:r>
              <a:rPr lang="en-US" sz="2200" dirty="0" smtClean="0"/>
              <a:t>John 6</a:t>
            </a:r>
          </a:p>
          <a:p>
            <a:pPr lvl="1"/>
            <a:r>
              <a:rPr lang="en-US" sz="2200" dirty="0" smtClean="0"/>
              <a:t>2 Timothy 2:24-25</a:t>
            </a:r>
          </a:p>
          <a:p>
            <a:pPr lvl="1"/>
            <a:r>
              <a:rPr lang="en-US" sz="2200" dirty="0" smtClean="0"/>
              <a:t>1 Corinthians 1:23-24</a:t>
            </a:r>
          </a:p>
          <a:p>
            <a:pPr lvl="1"/>
            <a:r>
              <a:rPr lang="en-US" sz="2200" dirty="0" smtClean="0"/>
              <a:t>2 Corinthians 4:4-6</a:t>
            </a:r>
          </a:p>
        </p:txBody>
      </p:sp>
    </p:spTree>
    <p:extLst>
      <p:ext uri="{BB962C8B-B14F-4D97-AF65-F5344CB8AC3E}">
        <p14:creationId xmlns:p14="http://schemas.microsoft.com/office/powerpoint/2010/main" val="2883929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Effectual </a:t>
            </a:r>
            <a:r>
              <a:rPr lang="en-US" dirty="0" smtClean="0"/>
              <a:t>calling: Objections</a:t>
            </a:r>
            <a:endParaRPr lang="en-CA" dirty="0"/>
          </a:p>
        </p:txBody>
      </p:sp>
      <p:sp>
        <p:nvSpPr>
          <p:cNvPr id="3" name="Content Placeholder 2"/>
          <p:cNvSpPr>
            <a:spLocks noGrp="1"/>
          </p:cNvSpPr>
          <p:nvPr>
            <p:ph idx="1"/>
          </p:nvPr>
        </p:nvSpPr>
        <p:spPr>
          <a:xfrm>
            <a:off x="913795" y="2046774"/>
            <a:ext cx="10353762" cy="4058751"/>
          </a:xfrm>
        </p:spPr>
        <p:txBody>
          <a:bodyPr>
            <a:normAutofit/>
          </a:bodyPr>
          <a:lstStyle/>
          <a:p>
            <a:pPr marL="457200" indent="-457200">
              <a:buFont typeface="+mj-lt"/>
              <a:buAutoNum type="arabicPeriod"/>
            </a:pPr>
            <a:r>
              <a:rPr lang="en-CA" sz="2400" dirty="0">
                <a:effectLst/>
              </a:rPr>
              <a:t>"Yes, the Holy Spirit must draw us to God, but we can use our freedom to resist or accept that drawing." </a:t>
            </a:r>
            <a:endParaRPr lang="en-CA" sz="2400" dirty="0" smtClean="0">
              <a:effectLst/>
            </a:endParaRPr>
          </a:p>
          <a:p>
            <a:pPr marL="457200" indent="-457200">
              <a:buFont typeface="+mj-lt"/>
              <a:buAutoNum type="arabicPeriod"/>
            </a:pPr>
            <a:r>
              <a:rPr lang="en-CA" sz="2400" dirty="0"/>
              <a:t>God draws all men, not just </a:t>
            </a:r>
            <a:r>
              <a:rPr lang="en-CA" sz="2400" dirty="0" smtClean="0"/>
              <a:t>some.</a:t>
            </a:r>
          </a:p>
          <a:p>
            <a:pPr marL="457200" indent="-457200">
              <a:buFont typeface="+mj-lt"/>
              <a:buAutoNum type="arabicPeriod"/>
            </a:pPr>
            <a:r>
              <a:rPr lang="en-US" sz="2400" dirty="0" smtClean="0"/>
              <a:t>What about the passages that speak of people who resist the Holy Spirit? Doesn’t this imply that people can successfully resist God’s grace?</a:t>
            </a:r>
            <a:endParaRPr lang="en-CA" sz="2400" dirty="0" smtClean="0"/>
          </a:p>
        </p:txBody>
      </p:sp>
    </p:spTree>
    <p:extLst>
      <p:ext uri="{BB962C8B-B14F-4D97-AF65-F5344CB8AC3E}">
        <p14:creationId xmlns:p14="http://schemas.microsoft.com/office/powerpoint/2010/main" val="2661947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Preservation of the Saints</a:t>
            </a:r>
            <a:endParaRPr lang="en-CA" dirty="0"/>
          </a:p>
        </p:txBody>
      </p:sp>
      <p:sp>
        <p:nvSpPr>
          <p:cNvPr id="5" name="Text Placeholder 4"/>
          <p:cNvSpPr>
            <a:spLocks noGrp="1"/>
          </p:cNvSpPr>
          <p:nvPr>
            <p:ph type="body" idx="1"/>
          </p:nvPr>
        </p:nvSpPr>
        <p:spPr/>
        <p:txBody>
          <a:bodyPr/>
          <a:lstStyle/>
          <a:p>
            <a:r>
              <a:rPr lang="en-US" dirty="0"/>
              <a:t>aka</a:t>
            </a:r>
            <a:r>
              <a:rPr lang="en-US" dirty="0" smtClean="0"/>
              <a:t>. Perseverance of the Saints</a:t>
            </a:r>
            <a:endParaRPr lang="en-CA" dirty="0"/>
          </a:p>
        </p:txBody>
      </p:sp>
    </p:spTree>
    <p:extLst>
      <p:ext uri="{BB962C8B-B14F-4D97-AF65-F5344CB8AC3E}">
        <p14:creationId xmlns:p14="http://schemas.microsoft.com/office/powerpoint/2010/main" val="402433197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Preservation of the saints</a:t>
            </a:r>
            <a:endParaRPr lang="en-CA" dirty="0"/>
          </a:p>
        </p:txBody>
      </p:sp>
      <p:sp>
        <p:nvSpPr>
          <p:cNvPr id="5" name="Content Placeholder 4"/>
          <p:cNvSpPr>
            <a:spLocks noGrp="1"/>
          </p:cNvSpPr>
          <p:nvPr>
            <p:ph idx="1"/>
          </p:nvPr>
        </p:nvSpPr>
        <p:spPr>
          <a:xfrm>
            <a:off x="1069848" y="2121408"/>
            <a:ext cx="10058400" cy="4736592"/>
          </a:xfrm>
        </p:spPr>
        <p:txBody>
          <a:bodyPr>
            <a:normAutofit lnSpcReduction="10000"/>
          </a:bodyPr>
          <a:lstStyle/>
          <a:p>
            <a:pPr marL="0" indent="0">
              <a:buNone/>
            </a:pPr>
            <a:r>
              <a:rPr lang="en-CA" sz="2400" dirty="0"/>
              <a:t>Those whom God has accepted in his Son and has effectually called and sanctified by his Spirit can never completely or finally fall out of their state of grace. Rather, they shall definitely continue in that state to the end and are eternally saved</a:t>
            </a:r>
            <a:r>
              <a:rPr lang="en-CA" sz="2400" dirty="0" smtClean="0"/>
              <a:t>.</a:t>
            </a:r>
          </a:p>
          <a:p>
            <a:pPr marL="0" indent="0">
              <a:buNone/>
            </a:pPr>
            <a:endParaRPr lang="en-US" sz="2400" dirty="0"/>
          </a:p>
          <a:p>
            <a:pPr marL="0" indent="0">
              <a:buNone/>
            </a:pPr>
            <a:r>
              <a:rPr lang="en-CA" sz="2400" dirty="0"/>
              <a:t>This endurance of the saints does not depend on their own free will but on God’s unchangeable decree of election, flowing from his voluntary, unchangeable love</a:t>
            </a:r>
            <a:r>
              <a:rPr lang="en-CA" sz="2400" dirty="0" smtClean="0"/>
              <a:t>. </a:t>
            </a:r>
            <a:r>
              <a:rPr lang="en-CA" sz="2400" dirty="0"/>
              <a:t>It also depends on the effectiveness of the merit and intercession of Jesus Christ</a:t>
            </a:r>
            <a:r>
              <a:rPr lang="en-CA" sz="2400" dirty="0" smtClean="0"/>
              <a:t>, </a:t>
            </a:r>
            <a:r>
              <a:rPr lang="en-CA" sz="2400" dirty="0"/>
              <a:t>on the indwelling Spirit and indwelling seed of God in the saints</a:t>
            </a:r>
            <a:r>
              <a:rPr lang="en-CA" sz="2400" dirty="0" smtClean="0"/>
              <a:t>, </a:t>
            </a:r>
            <a:r>
              <a:rPr lang="en-CA" sz="2400" dirty="0"/>
              <a:t>and on the nature of the covenant of </a:t>
            </a:r>
            <a:r>
              <a:rPr lang="en-CA" sz="2400" dirty="0" smtClean="0"/>
              <a:t>grace</a:t>
            </a:r>
            <a:r>
              <a:rPr lang="en-CA" sz="2400" dirty="0"/>
              <a:t>.</a:t>
            </a:r>
            <a:r>
              <a:rPr lang="en-CA" sz="2400" dirty="0" smtClean="0"/>
              <a:t> </a:t>
            </a:r>
            <a:r>
              <a:rPr lang="en-CA" sz="2400" dirty="0"/>
              <a:t>All these establish the certainty and infallibility of their </a:t>
            </a:r>
            <a:r>
              <a:rPr lang="en-CA" sz="2400" dirty="0" smtClean="0"/>
              <a:t>preservation.</a:t>
            </a:r>
          </a:p>
          <a:p>
            <a:pPr marL="0" indent="0" algn="r">
              <a:buNone/>
            </a:pPr>
            <a:r>
              <a:rPr lang="en-US" sz="2400" dirty="0" smtClean="0"/>
              <a:t>Westminster Confession, 17, 1-2</a:t>
            </a:r>
            <a:endParaRPr lang="en-CA" sz="2400" dirty="0"/>
          </a:p>
        </p:txBody>
      </p:sp>
    </p:spTree>
    <p:extLst>
      <p:ext uri="{BB962C8B-B14F-4D97-AF65-F5344CB8AC3E}">
        <p14:creationId xmlns:p14="http://schemas.microsoft.com/office/powerpoint/2010/main" val="21103913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Covenant Theology</a:t>
            </a:r>
            <a:endParaRPr lang="en-CA" dirty="0"/>
          </a:p>
        </p:txBody>
      </p:sp>
      <p:sp>
        <p:nvSpPr>
          <p:cNvPr id="2" name="Subtitle 1"/>
          <p:cNvSpPr>
            <a:spLocks noGrp="1"/>
          </p:cNvSpPr>
          <p:nvPr>
            <p:ph type="subTitle" idx="1"/>
          </p:nvPr>
        </p:nvSpPr>
        <p:spPr/>
        <p:txBody>
          <a:bodyPr/>
          <a:lstStyle/>
          <a:p>
            <a:endParaRPr lang="en-CA"/>
          </a:p>
        </p:txBody>
      </p:sp>
    </p:spTree>
    <p:extLst>
      <p:ext uri="{BB962C8B-B14F-4D97-AF65-F5344CB8AC3E}">
        <p14:creationId xmlns:p14="http://schemas.microsoft.com/office/powerpoint/2010/main" val="3663500235"/>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Preservation of the saints: Overview</a:t>
            </a:r>
            <a:endParaRPr lang="en-CA" dirty="0"/>
          </a:p>
        </p:txBody>
      </p:sp>
      <p:sp>
        <p:nvSpPr>
          <p:cNvPr id="3" name="Content Placeholder 2"/>
          <p:cNvSpPr>
            <a:spLocks noGrp="1"/>
          </p:cNvSpPr>
          <p:nvPr>
            <p:ph idx="1"/>
          </p:nvPr>
        </p:nvSpPr>
        <p:spPr/>
        <p:txBody>
          <a:bodyPr>
            <a:normAutofit/>
          </a:bodyPr>
          <a:lstStyle/>
          <a:p>
            <a:r>
              <a:rPr lang="en-CA" sz="2400" dirty="0">
                <a:effectLst/>
              </a:rPr>
              <a:t>All who are chosen by God, redeemed by Christ, and regenerated by the Holy Spirit are eternally saved. They are kept in faith by the power of God and therefore continue to persevere in faith. </a:t>
            </a:r>
            <a:endParaRPr lang="en-CA" sz="2400" dirty="0" smtClean="0">
              <a:effectLst/>
            </a:endParaRPr>
          </a:p>
          <a:p>
            <a:r>
              <a:rPr lang="en-CA" sz="2400" dirty="0" smtClean="0">
                <a:effectLst/>
              </a:rPr>
              <a:t>Once </a:t>
            </a:r>
            <a:r>
              <a:rPr lang="en-CA" sz="2400" dirty="0">
                <a:effectLst/>
              </a:rPr>
              <a:t>the Holy Spirit regenerates people, and they place their trust in Christ, they are eternally kept in their state of salvation by God. He faithfully preserves all whom He set out to save and drew to him. </a:t>
            </a:r>
            <a:endParaRPr lang="en-CA" sz="2400" dirty="0" smtClean="0">
              <a:effectLst/>
            </a:endParaRPr>
          </a:p>
          <a:p>
            <a:r>
              <a:rPr lang="en-CA" sz="2400" dirty="0" smtClean="0">
                <a:effectLst/>
              </a:rPr>
              <a:t>Likewise</a:t>
            </a:r>
            <a:r>
              <a:rPr lang="en-CA" sz="2400" dirty="0">
                <a:effectLst/>
              </a:rPr>
              <a:t>, whenever anyone apparently “receives Christ,” but later falls away and dies in that state, they were never truly saved at </a:t>
            </a:r>
            <a:r>
              <a:rPr lang="en-CA" sz="2400" dirty="0" smtClean="0">
                <a:effectLst/>
              </a:rPr>
              <a:t>all - for </a:t>
            </a:r>
            <a:r>
              <a:rPr lang="en-CA" sz="2400" dirty="0">
                <a:effectLst/>
              </a:rPr>
              <a:t>anyone whom the Holy Spirit calls was predestined by the Father and atoned for by the Son, and thus is sealed with God’s promise of eternal life.</a:t>
            </a:r>
            <a:endParaRPr lang="en-CA" sz="2400" dirty="0"/>
          </a:p>
        </p:txBody>
      </p:sp>
    </p:spTree>
    <p:extLst>
      <p:ext uri="{BB962C8B-B14F-4D97-AF65-F5344CB8AC3E}">
        <p14:creationId xmlns:p14="http://schemas.microsoft.com/office/powerpoint/2010/main" val="3436989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Preservation of the saints</a:t>
            </a:r>
            <a:endParaRPr lang="en-CA"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400" dirty="0" smtClean="0"/>
              <a:t>Our faith, and our obedience, must endure to the end if we are to be saved.</a:t>
            </a:r>
          </a:p>
          <a:p>
            <a:pPr marL="457200" indent="-457200">
              <a:buFont typeface="+mj-lt"/>
              <a:buAutoNum type="arabicPeriod"/>
            </a:pPr>
            <a:r>
              <a:rPr lang="en-US" sz="2400" dirty="0" smtClean="0"/>
              <a:t>God’s elect cannot be lost.</a:t>
            </a:r>
          </a:p>
          <a:p>
            <a:pPr marL="457200" indent="-457200">
              <a:buFont typeface="+mj-lt"/>
              <a:buAutoNum type="arabicPeriod"/>
            </a:pPr>
            <a:r>
              <a:rPr lang="en-US" sz="2400" dirty="0" smtClean="0"/>
              <a:t>If there is a persistent falling away of a believer, it shows they were never truly saved.</a:t>
            </a:r>
          </a:p>
          <a:p>
            <a:pPr marL="457200" indent="-457200">
              <a:buFont typeface="+mj-lt"/>
              <a:buAutoNum type="arabicPeriod"/>
            </a:pPr>
            <a:r>
              <a:rPr lang="en-US" sz="2400" dirty="0" smtClean="0"/>
              <a:t>It is the work of God that causes his elect to persevere.</a:t>
            </a:r>
          </a:p>
          <a:p>
            <a:pPr marL="457200" indent="-457200">
              <a:buFont typeface="+mj-lt"/>
              <a:buAutoNum type="arabicPeriod"/>
            </a:pPr>
            <a:r>
              <a:rPr lang="en-US" sz="2400" dirty="0" smtClean="0"/>
              <a:t>We need to be zealous to “confirm our calling and election.”</a:t>
            </a:r>
            <a:endParaRPr lang="en-CA" sz="2400" dirty="0"/>
          </a:p>
        </p:txBody>
      </p:sp>
    </p:spTree>
    <p:extLst>
      <p:ext uri="{BB962C8B-B14F-4D97-AF65-F5344CB8AC3E}">
        <p14:creationId xmlns:p14="http://schemas.microsoft.com/office/powerpoint/2010/main" val="2484453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Preservation of the Saints</a:t>
            </a:r>
            <a:endParaRPr lang="en-CA" dirty="0"/>
          </a:p>
        </p:txBody>
      </p:sp>
      <p:sp>
        <p:nvSpPr>
          <p:cNvPr id="3" name="Content Placeholder 2"/>
          <p:cNvSpPr>
            <a:spLocks noGrp="1"/>
          </p:cNvSpPr>
          <p:nvPr>
            <p:ph idx="1"/>
          </p:nvPr>
        </p:nvSpPr>
        <p:spPr>
          <a:xfrm>
            <a:off x="913795" y="1882061"/>
            <a:ext cx="10363826" cy="4535067"/>
          </a:xfrm>
        </p:spPr>
        <p:txBody>
          <a:bodyPr>
            <a:normAutofit fontScale="92500" lnSpcReduction="10000"/>
          </a:bodyPr>
          <a:lstStyle/>
          <a:p>
            <a:pPr marL="0" indent="0" algn="ctr">
              <a:buNone/>
            </a:pPr>
            <a:r>
              <a:rPr lang="en-US" sz="2600" b="1" dirty="0" smtClean="0"/>
              <a:t>What would it mean if a true believer could fall away?</a:t>
            </a:r>
          </a:p>
          <a:p>
            <a:pPr marL="0" indent="0">
              <a:buNone/>
            </a:pPr>
            <a:r>
              <a:rPr lang="en-US" sz="2600" dirty="0" smtClean="0"/>
              <a:t>For </a:t>
            </a:r>
            <a:r>
              <a:rPr lang="en-US" sz="2600" b="1" dirty="0" smtClean="0"/>
              <a:t>God the Father</a:t>
            </a:r>
            <a:r>
              <a:rPr lang="en-US" sz="2600" dirty="0" smtClean="0"/>
              <a:t>:</a:t>
            </a:r>
          </a:p>
          <a:p>
            <a:pPr marL="457200" indent="-457200">
              <a:buFont typeface="+mj-lt"/>
              <a:buAutoNum type="arabicPeriod"/>
            </a:pPr>
            <a:r>
              <a:rPr lang="en-US" sz="2600" dirty="0" smtClean="0"/>
              <a:t>He would not be worthy of glory nor of our praise and worship</a:t>
            </a:r>
          </a:p>
          <a:p>
            <a:pPr marL="457200" indent="-457200">
              <a:buFont typeface="+mj-lt"/>
              <a:buAutoNum type="arabicPeriod"/>
            </a:pPr>
            <a:r>
              <a:rPr lang="en-US" sz="2600" dirty="0" smtClean="0"/>
              <a:t>His purpose in redemption would fail and unravel</a:t>
            </a:r>
          </a:p>
          <a:p>
            <a:pPr marL="457200" indent="-457200">
              <a:buFont typeface="+mj-lt"/>
              <a:buAutoNum type="arabicPeriod"/>
            </a:pPr>
            <a:r>
              <a:rPr lang="en-US" sz="2600" dirty="0" smtClean="0"/>
              <a:t>His will would be frustrated and fail in fulfillment</a:t>
            </a:r>
          </a:p>
          <a:p>
            <a:pPr marL="457200" indent="-457200">
              <a:buFont typeface="+mj-lt"/>
              <a:buAutoNum type="arabicPeriod"/>
            </a:pPr>
            <a:r>
              <a:rPr lang="en-US" sz="2600" dirty="0" smtClean="0"/>
              <a:t>It would mean the Father has refused to answer the prayers of his Son</a:t>
            </a:r>
          </a:p>
          <a:p>
            <a:pPr marL="457200" indent="-457200">
              <a:buFont typeface="+mj-lt"/>
              <a:buAutoNum type="arabicPeriod"/>
            </a:pPr>
            <a:r>
              <a:rPr lang="en-US" sz="2600" dirty="0" smtClean="0"/>
              <a:t>God, supposedly all-powerful, would be exposed as impotent and helpless</a:t>
            </a:r>
          </a:p>
          <a:p>
            <a:pPr marL="457200" indent="-457200">
              <a:buFont typeface="+mj-lt"/>
              <a:buAutoNum type="arabicPeriod"/>
            </a:pPr>
            <a:r>
              <a:rPr lang="en-US" sz="2600" dirty="0" smtClean="0"/>
              <a:t>God, supposedly righteous, would be exposed as a liar and an imposter</a:t>
            </a:r>
          </a:p>
          <a:p>
            <a:pPr marL="457200" indent="-457200">
              <a:buFont typeface="+mj-lt"/>
              <a:buAutoNum type="arabicPeriod"/>
            </a:pPr>
            <a:r>
              <a:rPr lang="en-US" sz="2600" dirty="0" smtClean="0"/>
              <a:t>God would prove to be faithless</a:t>
            </a:r>
            <a:endParaRPr lang="en-CA" sz="2600" dirty="0"/>
          </a:p>
        </p:txBody>
      </p:sp>
    </p:spTree>
    <p:extLst>
      <p:ext uri="{BB962C8B-B14F-4D97-AF65-F5344CB8AC3E}">
        <p14:creationId xmlns:p14="http://schemas.microsoft.com/office/powerpoint/2010/main" val="3212103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Preservation of the Saints</a:t>
            </a:r>
            <a:endParaRPr lang="en-CA" dirty="0"/>
          </a:p>
        </p:txBody>
      </p:sp>
      <p:sp>
        <p:nvSpPr>
          <p:cNvPr id="3" name="Content Placeholder 2"/>
          <p:cNvSpPr>
            <a:spLocks noGrp="1"/>
          </p:cNvSpPr>
          <p:nvPr>
            <p:ph idx="1"/>
          </p:nvPr>
        </p:nvSpPr>
        <p:spPr>
          <a:xfrm>
            <a:off x="913795" y="1931231"/>
            <a:ext cx="10353762" cy="4058751"/>
          </a:xfrm>
        </p:spPr>
        <p:txBody>
          <a:bodyPr>
            <a:normAutofit/>
          </a:bodyPr>
          <a:lstStyle/>
          <a:p>
            <a:pPr marL="0" indent="0">
              <a:buNone/>
            </a:pPr>
            <a:r>
              <a:rPr lang="en-US" sz="2400" dirty="0" smtClean="0"/>
              <a:t>For </a:t>
            </a:r>
            <a:r>
              <a:rPr lang="en-US" sz="2400" b="1" dirty="0" smtClean="0"/>
              <a:t>God the Son</a:t>
            </a:r>
            <a:r>
              <a:rPr lang="en-US" sz="2400" dirty="0" smtClean="0"/>
              <a:t>:</a:t>
            </a:r>
          </a:p>
          <a:p>
            <a:pPr marL="457200" indent="-457200" fontAlgn="base">
              <a:buFont typeface="+mj-lt"/>
              <a:buAutoNum type="arabicPeriod"/>
            </a:pPr>
            <a:r>
              <a:rPr lang="en-CA" sz="2400" dirty="0">
                <a:effectLst/>
              </a:rPr>
              <a:t>Christ will have failed in the purpose for which He </a:t>
            </a:r>
            <a:r>
              <a:rPr lang="en-CA" sz="2400" dirty="0" smtClean="0">
                <a:effectLst/>
              </a:rPr>
              <a:t>died</a:t>
            </a:r>
          </a:p>
          <a:p>
            <a:pPr marL="457200" indent="-457200" fontAlgn="base">
              <a:buFont typeface="+mj-lt"/>
              <a:buAutoNum type="arabicPeriod"/>
            </a:pPr>
            <a:r>
              <a:rPr lang="en-CA" sz="2400" dirty="0" smtClean="0">
                <a:effectLst/>
              </a:rPr>
              <a:t>Christ will have failed in the purpose for which He was raised </a:t>
            </a:r>
          </a:p>
          <a:p>
            <a:pPr marL="457200" indent="-457200" fontAlgn="base">
              <a:buFont typeface="+mj-lt"/>
              <a:buAutoNum type="arabicPeriod"/>
            </a:pPr>
            <a:r>
              <a:rPr lang="en-CA" sz="2400" dirty="0" smtClean="0">
                <a:effectLst/>
              </a:rPr>
              <a:t>Christ will have failed in the purpose for which He now intercedes in the presence of the Father </a:t>
            </a:r>
          </a:p>
          <a:p>
            <a:pPr marL="457200" indent="-457200" fontAlgn="base">
              <a:buFont typeface="+mj-lt"/>
              <a:buAutoNum type="arabicPeriod"/>
            </a:pPr>
            <a:r>
              <a:rPr lang="en-CA" sz="2400" dirty="0" smtClean="0">
                <a:effectLst/>
              </a:rPr>
              <a:t>Christ will fail to accomplish the goal for which He is to return to this earth </a:t>
            </a:r>
          </a:p>
          <a:p>
            <a:pPr marL="457200" indent="-457200" fontAlgn="base">
              <a:buFont typeface="+mj-lt"/>
              <a:buAutoNum type="arabicPeriod"/>
            </a:pPr>
            <a:r>
              <a:rPr lang="en-CA" sz="2400" dirty="0" smtClean="0">
                <a:effectLst/>
              </a:rPr>
              <a:t>Christ will prove to have been a liar</a:t>
            </a:r>
            <a:endParaRPr lang="en-CA" sz="2400" dirty="0"/>
          </a:p>
        </p:txBody>
      </p:sp>
    </p:spTree>
    <p:extLst>
      <p:ext uri="{BB962C8B-B14F-4D97-AF65-F5344CB8AC3E}">
        <p14:creationId xmlns:p14="http://schemas.microsoft.com/office/powerpoint/2010/main" val="1234778779"/>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Preservation of the Saints</a:t>
            </a:r>
            <a:endParaRPr lang="en-CA" dirty="0"/>
          </a:p>
        </p:txBody>
      </p:sp>
      <p:sp>
        <p:nvSpPr>
          <p:cNvPr id="3" name="Content Placeholder 2"/>
          <p:cNvSpPr>
            <a:spLocks noGrp="1"/>
          </p:cNvSpPr>
          <p:nvPr>
            <p:ph idx="1"/>
          </p:nvPr>
        </p:nvSpPr>
        <p:spPr>
          <a:xfrm>
            <a:off x="913795" y="2050501"/>
            <a:ext cx="10353762" cy="4058751"/>
          </a:xfrm>
        </p:spPr>
        <p:txBody>
          <a:bodyPr>
            <a:normAutofit/>
          </a:bodyPr>
          <a:lstStyle/>
          <a:p>
            <a:pPr marL="0" indent="0">
              <a:buNone/>
            </a:pPr>
            <a:r>
              <a:rPr lang="en-US" sz="2400" dirty="0" smtClean="0"/>
              <a:t>For </a:t>
            </a:r>
            <a:r>
              <a:rPr lang="en-US" sz="2400" b="1" dirty="0" smtClean="0"/>
              <a:t>God the Holy Spirit</a:t>
            </a:r>
            <a:r>
              <a:rPr lang="en-US" sz="2400" dirty="0" smtClean="0"/>
              <a:t>:</a:t>
            </a:r>
          </a:p>
          <a:p>
            <a:pPr marL="457200" indent="-457200">
              <a:buFont typeface="+mj-lt"/>
              <a:buAutoNum type="arabicPeriod"/>
            </a:pPr>
            <a:r>
              <a:rPr lang="en-US" sz="2400" dirty="0" smtClean="0"/>
              <a:t>The Holy Spirit will have failed in his work of sealing</a:t>
            </a:r>
          </a:p>
          <a:p>
            <a:pPr marL="457200" indent="-457200">
              <a:buFont typeface="+mj-lt"/>
              <a:buAutoNum type="arabicPeriod"/>
            </a:pPr>
            <a:r>
              <a:rPr lang="en-US" sz="2400" dirty="0"/>
              <a:t>The Holy Spirit will have failed in </a:t>
            </a:r>
            <a:r>
              <a:rPr lang="en-US" sz="2400" dirty="0" smtClean="0"/>
              <a:t>his ministry as a pledge of the future consummation of our redemption</a:t>
            </a:r>
          </a:p>
          <a:p>
            <a:pPr marL="457200" indent="-457200">
              <a:buFont typeface="+mj-lt"/>
              <a:buAutoNum type="arabicPeriod"/>
            </a:pPr>
            <a:r>
              <a:rPr lang="en-US" sz="2400" dirty="0"/>
              <a:t>The Holy Spirit will have failed in his </a:t>
            </a:r>
            <a:r>
              <a:rPr lang="en-US" sz="2400" dirty="0" smtClean="0"/>
              <a:t>ministry as first fruits</a:t>
            </a:r>
            <a:endParaRPr lang="en-CA" sz="2400" dirty="0"/>
          </a:p>
        </p:txBody>
      </p:sp>
    </p:spTree>
    <p:extLst>
      <p:ext uri="{BB962C8B-B14F-4D97-AF65-F5344CB8AC3E}">
        <p14:creationId xmlns:p14="http://schemas.microsoft.com/office/powerpoint/2010/main" val="19185610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Preservation of the saints: objections</a:t>
            </a:r>
            <a:endParaRPr lang="en-CA" dirty="0"/>
          </a:p>
        </p:txBody>
      </p:sp>
      <p:sp>
        <p:nvSpPr>
          <p:cNvPr id="3" name="Content Placeholder 2"/>
          <p:cNvSpPr>
            <a:spLocks noGrp="1"/>
          </p:cNvSpPr>
          <p:nvPr>
            <p:ph idx="1"/>
          </p:nvPr>
        </p:nvSpPr>
        <p:spPr>
          <a:xfrm>
            <a:off x="1069848" y="2121407"/>
            <a:ext cx="10058400" cy="4550325"/>
          </a:xfrm>
        </p:spPr>
        <p:txBody>
          <a:bodyPr>
            <a:normAutofit/>
          </a:bodyPr>
          <a:lstStyle/>
          <a:p>
            <a:pPr marL="457200" indent="-457200">
              <a:buFont typeface="+mj-lt"/>
              <a:buAutoNum type="arabicPeriod"/>
            </a:pPr>
            <a:r>
              <a:rPr lang="en-US" sz="2400" dirty="0" smtClean="0"/>
              <a:t>Once people are saved, it doesn’t matter how they live – they are still guaranteed heaven.</a:t>
            </a:r>
          </a:p>
          <a:p>
            <a:pPr marL="457200" indent="-457200">
              <a:buFont typeface="+mj-lt"/>
              <a:buAutoNum type="arabicPeriod"/>
            </a:pPr>
            <a:r>
              <a:rPr lang="en-US" sz="2400" dirty="0" smtClean="0"/>
              <a:t>God’s people can have no assurance of salvation until after they have persevered.</a:t>
            </a:r>
          </a:p>
        </p:txBody>
      </p:sp>
    </p:spTree>
    <p:extLst>
      <p:ext uri="{BB962C8B-B14F-4D97-AF65-F5344CB8AC3E}">
        <p14:creationId xmlns:p14="http://schemas.microsoft.com/office/powerpoint/2010/main" val="4080444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Answering Misconceptions</a:t>
            </a:r>
            <a:endParaRPr lang="en-CA" dirty="0"/>
          </a:p>
        </p:txBody>
      </p:sp>
      <p:sp>
        <p:nvSpPr>
          <p:cNvPr id="5" name="Text Placeholder 4"/>
          <p:cNvSpPr>
            <a:spLocks noGrp="1"/>
          </p:cNvSpPr>
          <p:nvPr>
            <p:ph type="body" idx="1"/>
          </p:nvPr>
        </p:nvSpPr>
        <p:spPr/>
        <p:txBody>
          <a:bodyPr/>
          <a:lstStyle/>
          <a:p>
            <a:endParaRPr lang="en-CA"/>
          </a:p>
        </p:txBody>
      </p:sp>
    </p:spTree>
    <p:extLst>
      <p:ext uri="{BB962C8B-B14F-4D97-AF65-F5344CB8AC3E}">
        <p14:creationId xmlns:p14="http://schemas.microsoft.com/office/powerpoint/2010/main" val="1252935470"/>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Answering Misconceptions</a:t>
            </a:r>
            <a:endParaRPr lang="en-CA" dirty="0"/>
          </a:p>
        </p:txBody>
      </p:sp>
      <p:sp>
        <p:nvSpPr>
          <p:cNvPr id="5" name="Content Placeholder 4"/>
          <p:cNvSpPr>
            <a:spLocks noGrp="1"/>
          </p:cNvSpPr>
          <p:nvPr>
            <p:ph idx="1"/>
          </p:nvPr>
        </p:nvSpPr>
        <p:spPr>
          <a:xfrm>
            <a:off x="913795" y="2018696"/>
            <a:ext cx="10353762" cy="4058751"/>
          </a:xfrm>
        </p:spPr>
        <p:txBody>
          <a:bodyPr>
            <a:normAutofit/>
          </a:bodyPr>
          <a:lstStyle/>
          <a:p>
            <a:pPr marL="457200" indent="-457200">
              <a:buFont typeface="+mj-lt"/>
              <a:buAutoNum type="arabicPeriod"/>
            </a:pPr>
            <a:r>
              <a:rPr lang="en-CA" sz="2400" dirty="0" smtClean="0">
                <a:effectLst/>
              </a:rPr>
              <a:t>Reformed theology says</a:t>
            </a:r>
            <a:r>
              <a:rPr lang="en-CA" sz="2400" dirty="0">
                <a:effectLst/>
              </a:rPr>
              <a:t> that people are robots and do not have free </a:t>
            </a:r>
            <a:r>
              <a:rPr lang="en-CA" sz="2400" dirty="0" smtClean="0">
                <a:effectLst/>
              </a:rPr>
              <a:t>will.</a:t>
            </a:r>
          </a:p>
          <a:p>
            <a:pPr marL="457200" indent="-457200">
              <a:buFont typeface="+mj-lt"/>
              <a:buAutoNum type="arabicPeriod"/>
            </a:pPr>
            <a:r>
              <a:rPr lang="en-CA" sz="2400" dirty="0" smtClean="0">
                <a:effectLst/>
              </a:rPr>
              <a:t>If </a:t>
            </a:r>
            <a:r>
              <a:rPr lang="en-CA" sz="2400" dirty="0">
                <a:effectLst/>
              </a:rPr>
              <a:t>people are elect there is no reason to </a:t>
            </a:r>
            <a:r>
              <a:rPr lang="en-CA" sz="2400" dirty="0" smtClean="0">
                <a:effectLst/>
              </a:rPr>
              <a:t>witness.</a:t>
            </a:r>
          </a:p>
          <a:p>
            <a:pPr marL="457200" indent="-457200">
              <a:buFont typeface="+mj-lt"/>
              <a:buAutoNum type="arabicPeriod"/>
            </a:pPr>
            <a:r>
              <a:rPr lang="en-CA" sz="2400" dirty="0" smtClean="0">
                <a:effectLst/>
              </a:rPr>
              <a:t>If </a:t>
            </a:r>
            <a:r>
              <a:rPr lang="en-CA" sz="2400" dirty="0">
                <a:effectLst/>
              </a:rPr>
              <a:t>God elects only some to salvation, he is an unloving and unfair </a:t>
            </a:r>
            <a:r>
              <a:rPr lang="en-CA" sz="2400" dirty="0" smtClean="0">
                <a:effectLst/>
              </a:rPr>
              <a:t>God.</a:t>
            </a:r>
          </a:p>
          <a:p>
            <a:pPr marL="457200" indent="-457200">
              <a:buFont typeface="+mj-lt"/>
              <a:buAutoNum type="arabicPeriod"/>
            </a:pPr>
            <a:r>
              <a:rPr lang="en-CA" sz="2400" dirty="0" smtClean="0">
                <a:effectLst/>
              </a:rPr>
              <a:t>The belief </a:t>
            </a:r>
            <a:r>
              <a:rPr lang="en-CA" sz="2400" dirty="0">
                <a:effectLst/>
              </a:rPr>
              <a:t>that salvation cannot be lost undermines the pursuit of continued </a:t>
            </a:r>
            <a:r>
              <a:rPr lang="en-CA" sz="2400" dirty="0" smtClean="0">
                <a:effectLst/>
              </a:rPr>
              <a:t>holiness.</a:t>
            </a:r>
          </a:p>
          <a:p>
            <a:pPr marL="457200" indent="-457200">
              <a:buFont typeface="+mj-lt"/>
              <a:buAutoNum type="arabicPeriod"/>
            </a:pPr>
            <a:r>
              <a:rPr lang="en-CA" sz="2400" dirty="0" smtClean="0">
                <a:effectLst/>
              </a:rPr>
              <a:t>Election </a:t>
            </a:r>
            <a:r>
              <a:rPr lang="en-CA" sz="2400" dirty="0">
                <a:effectLst/>
              </a:rPr>
              <a:t>is a violation of free will; thus God can potentially drag people into heaven that don't want to be there, and reject those who </a:t>
            </a:r>
            <a:r>
              <a:rPr lang="en-CA" sz="2400" dirty="0" smtClean="0">
                <a:effectLst/>
              </a:rPr>
              <a:t>do.</a:t>
            </a:r>
          </a:p>
          <a:p>
            <a:pPr marL="0" indent="0">
              <a:buNone/>
            </a:pPr>
            <a:endParaRPr lang="en-CA" dirty="0"/>
          </a:p>
        </p:txBody>
      </p:sp>
    </p:spTree>
    <p:extLst>
      <p:ext uri="{BB962C8B-B14F-4D97-AF65-F5344CB8AC3E}">
        <p14:creationId xmlns:p14="http://schemas.microsoft.com/office/powerpoint/2010/main" val="2161047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randombar(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randombar(horizontal)">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Reformed Theology </a:t>
            </a:r>
            <a:br>
              <a:rPr lang="en-US" dirty="0" smtClean="0"/>
            </a:br>
            <a:r>
              <a:rPr lang="en-US" dirty="0" smtClean="0"/>
              <a:t>&amp; Arminianism Compared</a:t>
            </a:r>
            <a:endParaRPr lang="en-CA" dirty="0"/>
          </a:p>
        </p:txBody>
      </p:sp>
      <p:sp>
        <p:nvSpPr>
          <p:cNvPr id="7" name="Text Placeholder 6"/>
          <p:cNvSpPr>
            <a:spLocks noGrp="1"/>
          </p:cNvSpPr>
          <p:nvPr>
            <p:ph type="body" idx="1"/>
          </p:nvPr>
        </p:nvSpPr>
        <p:spPr/>
        <p:txBody>
          <a:bodyPr/>
          <a:lstStyle/>
          <a:p>
            <a:endParaRPr lang="en-CA"/>
          </a:p>
        </p:txBody>
      </p:sp>
    </p:spTree>
    <p:extLst>
      <p:ext uri="{BB962C8B-B14F-4D97-AF65-F5344CB8AC3E}">
        <p14:creationId xmlns:p14="http://schemas.microsoft.com/office/powerpoint/2010/main" val="1191195763"/>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Reformed Theology &amp; Arminianism</a:t>
            </a:r>
            <a:endParaRPr lang="en-CA" dirty="0"/>
          </a:p>
        </p:txBody>
      </p:sp>
      <p:sp>
        <p:nvSpPr>
          <p:cNvPr id="8" name="Content Placeholder 7"/>
          <p:cNvSpPr>
            <a:spLocks noGrp="1"/>
          </p:cNvSpPr>
          <p:nvPr>
            <p:ph idx="1"/>
          </p:nvPr>
        </p:nvSpPr>
        <p:spPr>
          <a:xfrm>
            <a:off x="913795" y="1732449"/>
            <a:ext cx="10353762" cy="4798980"/>
          </a:xfrm>
        </p:spPr>
        <p:txBody>
          <a:bodyPr>
            <a:normAutofit fontScale="92500" lnSpcReduction="10000"/>
          </a:bodyPr>
          <a:lstStyle/>
          <a:p>
            <a:pPr marL="36900" indent="0">
              <a:buNone/>
            </a:pPr>
            <a:r>
              <a:rPr lang="en-CA" sz="2600" b="1" dirty="0"/>
              <a:t>According to </a:t>
            </a:r>
            <a:r>
              <a:rPr lang="en-CA" sz="2600" b="1" dirty="0" smtClean="0"/>
              <a:t>Arminianism:</a:t>
            </a:r>
          </a:p>
          <a:p>
            <a:pPr marL="36900" indent="0">
              <a:buNone/>
            </a:pPr>
            <a:r>
              <a:rPr lang="en-CA" sz="2400" dirty="0" smtClean="0"/>
              <a:t>Salvation </a:t>
            </a:r>
            <a:r>
              <a:rPr lang="en-CA" sz="2400" dirty="0"/>
              <a:t>is accomplished through the combined efforts of God (who takes the initiative) and man (who must respond) - man's response being the determining factor. God has provided salvation for everyone, but </a:t>
            </a:r>
            <a:r>
              <a:rPr lang="en-CA" sz="2400" dirty="0" smtClean="0"/>
              <a:t>his </a:t>
            </a:r>
            <a:r>
              <a:rPr lang="en-CA" sz="2400" dirty="0"/>
              <a:t>provision becomes effective only for those who, of their own free will, "choose" to cooperate with </a:t>
            </a:r>
            <a:r>
              <a:rPr lang="en-CA" sz="2400" dirty="0" smtClean="0"/>
              <a:t>him </a:t>
            </a:r>
            <a:r>
              <a:rPr lang="en-CA" sz="2400" dirty="0"/>
              <a:t>and accept </a:t>
            </a:r>
            <a:r>
              <a:rPr lang="en-CA" sz="2400" dirty="0" smtClean="0"/>
              <a:t>his </a:t>
            </a:r>
            <a:r>
              <a:rPr lang="en-CA" sz="2400" dirty="0"/>
              <a:t>offer of grace. At the crucial point, man's will plays a decisive role; thus man, not God, determines who will be recipients of the gift of salvation. </a:t>
            </a:r>
          </a:p>
          <a:p>
            <a:pPr marL="36900" indent="0">
              <a:buNone/>
            </a:pPr>
            <a:r>
              <a:rPr lang="en-CA" sz="2600" b="1" dirty="0"/>
              <a:t>According to Calvinism:</a:t>
            </a:r>
          </a:p>
          <a:p>
            <a:pPr marL="36900" indent="0">
              <a:buNone/>
            </a:pPr>
            <a:r>
              <a:rPr lang="en-CA" sz="2400" dirty="0" smtClean="0"/>
              <a:t>Salvation </a:t>
            </a:r>
            <a:r>
              <a:rPr lang="en-CA" sz="2400" dirty="0"/>
              <a:t>is accomplished by the almighty power </a:t>
            </a:r>
            <a:r>
              <a:rPr lang="en-CA" sz="2400" dirty="0" smtClean="0"/>
              <a:t>God</a:t>
            </a:r>
            <a:r>
              <a:rPr lang="en-CA" sz="2400" dirty="0"/>
              <a:t>. The Father chose a people, the Son died for them, the Holy Spirit makes Christ's death effective by bringing the elect to faith and repentance, thereby causing them to willingly obey the gospel. The entire process (election, redemption, regeneration) is the work of God and is by grace alone. Thus God, not man, determines who will be the recipients of the gift of salvation.</a:t>
            </a:r>
          </a:p>
          <a:p>
            <a:endParaRPr lang="en-CA" dirty="0"/>
          </a:p>
          <a:p>
            <a:endParaRPr lang="en-CA" dirty="0"/>
          </a:p>
        </p:txBody>
      </p:sp>
    </p:spTree>
    <p:extLst>
      <p:ext uri="{BB962C8B-B14F-4D97-AF65-F5344CB8AC3E}">
        <p14:creationId xmlns:p14="http://schemas.microsoft.com/office/powerpoint/2010/main" val="2765179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 calcmode="lin" valueType="num">
                                      <p:cBhvr additive="base">
                                        <p:cTn id="11"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 calcmode="lin" valueType="num">
                                      <p:cBhvr additive="base">
                                        <p:cTn id="17"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additive="base">
                                        <p:cTn id="21"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15491</TotalTime>
  <Words>9061</Words>
  <Application>Microsoft Office PowerPoint</Application>
  <PresentationFormat>Widescreen</PresentationFormat>
  <Paragraphs>541</Paragraphs>
  <Slides>113</Slides>
  <Notes>0</Notes>
  <HiddenSlides>6</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113</vt:i4>
      </vt:variant>
    </vt:vector>
  </HeadingPairs>
  <TitlesOfParts>
    <vt:vector size="117" baseType="lpstr">
      <vt:lpstr>Rockwell</vt:lpstr>
      <vt:lpstr>Rockwell Condensed</vt:lpstr>
      <vt:lpstr>Wingdings</vt:lpstr>
      <vt:lpstr>Wood Type</vt:lpstr>
      <vt:lpstr>What is Reformed Theology?</vt:lpstr>
      <vt:lpstr>Introduction</vt:lpstr>
      <vt:lpstr>What I DON’T Like about Calvinists</vt:lpstr>
      <vt:lpstr>Correcting False stereotypes</vt:lpstr>
      <vt:lpstr>Why be Reformed?</vt:lpstr>
      <vt:lpstr>Why be Reformed?</vt:lpstr>
      <vt:lpstr>What is Reformed Theology?</vt:lpstr>
      <vt:lpstr>Introduction: The Pillars of Reformed Theology</vt:lpstr>
      <vt:lpstr>Covenant Theology</vt:lpstr>
      <vt:lpstr>Overview and summary</vt:lpstr>
      <vt:lpstr>Overview and summary</vt:lpstr>
      <vt:lpstr>Westminster Confession – 7.1-3</vt:lpstr>
      <vt:lpstr>What is Covenant Theology?</vt:lpstr>
      <vt:lpstr>What is a covenant?</vt:lpstr>
      <vt:lpstr>Overview and Summary</vt:lpstr>
      <vt:lpstr>Overview and Summary</vt:lpstr>
      <vt:lpstr>Three Keys</vt:lpstr>
      <vt:lpstr>Covenant of Redemption</vt:lpstr>
      <vt:lpstr>Covenant of Works (or Creation)</vt:lpstr>
      <vt:lpstr>Covenant of Works</vt:lpstr>
      <vt:lpstr>The Covenants of grace</vt:lpstr>
      <vt:lpstr>The Covenant of Grace: Abraham</vt:lpstr>
      <vt:lpstr>The Covenant of grace: Abraham and Moses</vt:lpstr>
      <vt:lpstr>The Covenant of Grace: Moses</vt:lpstr>
      <vt:lpstr>Covenants: Summary (cf. Horton)</vt:lpstr>
      <vt:lpstr>Covenants: Summary (cf. Horton)</vt:lpstr>
      <vt:lpstr>Four Conclusions</vt:lpstr>
      <vt:lpstr>Implications for Reading Scripture</vt:lpstr>
      <vt:lpstr>The Covenant of Works</vt:lpstr>
      <vt:lpstr>The Covenant of Redemption</vt:lpstr>
      <vt:lpstr>The Covenant(s) of Grace</vt:lpstr>
      <vt:lpstr>The 5 Solas</vt:lpstr>
      <vt:lpstr>The 5 Solas</vt:lpstr>
      <vt:lpstr>The 5 solas</vt:lpstr>
      <vt:lpstr>Sola Scriptura</vt:lpstr>
      <vt:lpstr>Sola scriptura</vt:lpstr>
      <vt:lpstr>Sola scriptura</vt:lpstr>
      <vt:lpstr>Sola scriptura: Implications</vt:lpstr>
      <vt:lpstr>Sola Scriptura: Four clarifications</vt:lpstr>
      <vt:lpstr>Sola Scriptura: Four clarifications</vt:lpstr>
      <vt:lpstr>Sola Scriptura: Four clarifications</vt:lpstr>
      <vt:lpstr>The Supremacy of God in ALL Things</vt:lpstr>
      <vt:lpstr>Supremacy of God in All things</vt:lpstr>
      <vt:lpstr>What do we mean by supremacy?</vt:lpstr>
      <vt:lpstr>The supremacy of God in ALL things</vt:lpstr>
      <vt:lpstr>Not all agree…</vt:lpstr>
      <vt:lpstr>Not All Agree…</vt:lpstr>
      <vt:lpstr>The Supremacy of God in Salvation</vt:lpstr>
      <vt:lpstr>The Doctrines of Grace</vt:lpstr>
      <vt:lpstr>Overview</vt:lpstr>
      <vt:lpstr>Introduction</vt:lpstr>
      <vt:lpstr>introduction</vt:lpstr>
      <vt:lpstr>Introduction</vt:lpstr>
      <vt:lpstr>Radical Corruption</vt:lpstr>
      <vt:lpstr>Radical Corruption</vt:lpstr>
      <vt:lpstr>Radical Corruption: Overview</vt:lpstr>
      <vt:lpstr>Radical corruption</vt:lpstr>
      <vt:lpstr>Radical corruption</vt:lpstr>
      <vt:lpstr>Radical corruption</vt:lpstr>
      <vt:lpstr>Radical Corruption</vt:lpstr>
      <vt:lpstr>Excursus: Free Will &amp; depravity</vt:lpstr>
      <vt:lpstr>Excursus: Free Will &amp; depravity</vt:lpstr>
      <vt:lpstr>Excursus: Free Will &amp; depravity</vt:lpstr>
      <vt:lpstr>What is Reformed Theology?</vt:lpstr>
      <vt:lpstr>Sovereign Election</vt:lpstr>
      <vt:lpstr>Sovereign election</vt:lpstr>
      <vt:lpstr>Sovereign election</vt:lpstr>
      <vt:lpstr>Sovereign Election</vt:lpstr>
      <vt:lpstr>Sovereign election</vt:lpstr>
      <vt:lpstr>Sovereign election</vt:lpstr>
      <vt:lpstr>Sovereign Election: Overview</vt:lpstr>
      <vt:lpstr>Sovereign Election</vt:lpstr>
      <vt:lpstr>Sovereign Election</vt:lpstr>
      <vt:lpstr>Sovereign Election</vt:lpstr>
      <vt:lpstr>Sovereign Election: Objections</vt:lpstr>
      <vt:lpstr>Particular Redemption</vt:lpstr>
      <vt:lpstr>Particular redemption</vt:lpstr>
      <vt:lpstr>Particular Redemption: Overview</vt:lpstr>
      <vt:lpstr>Particular redemption</vt:lpstr>
      <vt:lpstr>Particular redemption</vt:lpstr>
      <vt:lpstr>Particular redemption: Objections</vt:lpstr>
      <vt:lpstr>Particular redemption</vt:lpstr>
      <vt:lpstr>Effectual Calling</vt:lpstr>
      <vt:lpstr>Effectual calling</vt:lpstr>
      <vt:lpstr>Effectual calling: Overview</vt:lpstr>
      <vt:lpstr>Effectual calling</vt:lpstr>
      <vt:lpstr>Effectual calling: Objections</vt:lpstr>
      <vt:lpstr>Preservation of the Saints</vt:lpstr>
      <vt:lpstr>Preservation of the saints</vt:lpstr>
      <vt:lpstr>Preservation of the saints: Overview</vt:lpstr>
      <vt:lpstr>Preservation of the saints</vt:lpstr>
      <vt:lpstr>Preservation of the Saints</vt:lpstr>
      <vt:lpstr>Preservation of the Saints</vt:lpstr>
      <vt:lpstr>Preservation of the Saints</vt:lpstr>
      <vt:lpstr>Preservation of the saints: objections</vt:lpstr>
      <vt:lpstr>Answering Misconceptions</vt:lpstr>
      <vt:lpstr>Answering Misconceptions</vt:lpstr>
      <vt:lpstr>Reformed Theology  &amp; Arminianism Compared</vt:lpstr>
      <vt:lpstr>Reformed Theology &amp; Arminianism</vt:lpstr>
      <vt:lpstr>Reformed Theology &amp; Arminianism</vt:lpstr>
      <vt:lpstr>PowerPoint Presentation</vt:lpstr>
      <vt:lpstr>A High View of the Church</vt:lpstr>
      <vt:lpstr>A High View of the Church</vt:lpstr>
      <vt:lpstr>High View of the Church</vt:lpstr>
      <vt:lpstr>Implications for Understanding the Church</vt:lpstr>
      <vt:lpstr>Excursus</vt:lpstr>
      <vt:lpstr>Why PaedoBaptism?</vt:lpstr>
      <vt:lpstr>Why NOT PaedoBaptism?</vt:lpstr>
      <vt:lpstr>Why NOT PaedoBaptism?</vt:lpstr>
      <vt:lpstr>How Can We All Get Along?</vt:lpstr>
      <vt:lpstr>The Christian Life as coram deo</vt:lpstr>
      <vt:lpstr>Life Coram Deo</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Jared Hiebert</dc:creator>
  <cp:lastModifiedBy>Jared Hiebert</cp:lastModifiedBy>
  <cp:revision>176</cp:revision>
  <dcterms:created xsi:type="dcterms:W3CDTF">2017-04-24T15:38:58Z</dcterms:created>
  <dcterms:modified xsi:type="dcterms:W3CDTF">2017-06-23T16:57:23Z</dcterms:modified>
</cp:coreProperties>
</file>